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3"/>
    <p:sldId id="6533" r:id="rId4"/>
    <p:sldId id="6534" r:id="rId5"/>
    <p:sldId id="6535" r:id="rId6"/>
    <p:sldId id="6588" r:id="rId7"/>
    <p:sldId id="6510" r:id="rId8"/>
    <p:sldId id="6565" r:id="rId9"/>
    <p:sldId id="6482" r:id="rId10"/>
    <p:sldId id="6491" r:id="rId11"/>
    <p:sldId id="6477" r:id="rId12"/>
    <p:sldId id="6512" r:id="rId13"/>
    <p:sldId id="6492" r:id="rId14"/>
    <p:sldId id="6493" r:id="rId15"/>
    <p:sldId id="6478" r:id="rId16"/>
    <p:sldId id="6494" r:id="rId17"/>
    <p:sldId id="6495" r:id="rId18"/>
    <p:sldId id="6496" r:id="rId19"/>
    <p:sldId id="6479" r:id="rId20"/>
    <p:sldId id="6497" r:id="rId21"/>
    <p:sldId id="6498" r:id="rId22"/>
    <p:sldId id="6483" r:id="rId23"/>
    <p:sldId id="6484" r:id="rId24"/>
    <p:sldId id="6485" r:id="rId25"/>
    <p:sldId id="6499" r:id="rId26"/>
    <p:sldId id="6560" r:id="rId27"/>
    <p:sldId id="6531" r:id="rId28"/>
    <p:sldId id="6532" r:id="rId29"/>
    <p:sldId id="6502" r:id="rId30"/>
    <p:sldId id="257" r:id="rId31"/>
  </p:sldIdLst>
  <p:sldSz cx="12192000" cy="6858000"/>
  <p:notesSz cx="6858000" cy="9144000"/>
  <p:defaultTextStyle>
    <a:defPPr>
      <a:defRPr lang="zh-CN"/>
    </a:defPPr>
    <a:lvl1pPr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2D2D"/>
    <a:srgbClr val="0023C0"/>
    <a:srgbClr val="0065B8"/>
    <a:srgbClr val="FFFFFF"/>
    <a:srgbClr val="FF9900"/>
    <a:srgbClr val="FFCC00"/>
    <a:srgbClr val="FF6600"/>
    <a:srgbClr val="FF99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468A6D-FD57-445B-983A-14EA8F392B02}" styleName="{9007f31c-41a2-438a-a62f-a73b1a99f2de}">
    <a:band1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EAEAEA"/>
          </a:solidFill>
        </a:fill>
      </a:tcStyle>
    </a:band2H>
    <a:firstRow>
      <a:tcTxStyle>
        <a:fontRef idx="none">
          <a:prstClr val="black"/>
        </a:fontRef>
      </a:tcTxStyle>
      <a:tcStyle>
        <a:tcBdr/>
        <a:fill>
          <a:solidFill>
            <a:srgbClr val="8BADDA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4" y="480"/>
      </p:cViewPr>
      <p:guideLst>
        <p:guide orient="horz" pos="211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2490F-1FC5-FE43-9642-600E0B994DC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3449C-C725-0140-B0BE-63506BA7D6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84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700" y="546100"/>
            <a:ext cx="11442700" cy="57658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5" dirty="0">
              <a:latin typeface="Arial Black" panose="020B0A04020102020204" pitchFamily="34" charset="0"/>
            </a:endParaRP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438" y="0"/>
            <a:ext cx="607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342900" y="5959475"/>
            <a:ext cx="333375" cy="333375"/>
            <a:chOff x="11520099" y="6172200"/>
            <a:chExt cx="333318" cy="333318"/>
          </a:xfrm>
        </p:grpSpPr>
        <p:sp>
          <p:nvSpPr>
            <p:cNvPr id="3" name="椭圆 2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 dirty="0">
                <a:latin typeface="Arial Black" panose="020B0A04020102020204" pitchFamily="34" charset="0"/>
              </a:endParaRPr>
            </a:p>
          </p:txBody>
        </p:sp>
        <p:sp>
          <p:nvSpPr>
            <p:cNvPr id="4" name="appartments_160217"/>
            <p:cNvSpPr>
              <a:spLocks noChangeAspect="1"/>
            </p:cNvSpPr>
            <p:nvPr/>
          </p:nvSpPr>
          <p:spPr bwMode="auto">
            <a:xfrm>
              <a:off x="11567716" y="6202358"/>
              <a:ext cx="238084" cy="239671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38188" y="6000750"/>
            <a:ext cx="2513012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1" hangingPunct="1"/>
            <a:r>
              <a:rPr lang="en-US" altLang="zh-CN" sz="1600">
                <a:solidFill>
                  <a:srgbClr val="BFBFBF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Peng Cheng Laboratory</a:t>
            </a:r>
            <a:endParaRPr lang="en-US" altLang="zh-CN" sz="1600">
              <a:solidFill>
                <a:srgbClr val="BFBFB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65125" y="565150"/>
            <a:ext cx="892175" cy="152400"/>
            <a:chOff x="365125" y="565150"/>
            <a:chExt cx="892175" cy="152835"/>
          </a:xfrm>
        </p:grpSpPr>
        <p:sp>
          <p:nvSpPr>
            <p:cNvPr id="7" name="矩形 6"/>
            <p:cNvSpPr/>
            <p:nvPr/>
          </p:nvSpPr>
          <p:spPr>
            <a:xfrm>
              <a:off x="365125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8" name="矩形 7"/>
            <p:cNvSpPr/>
            <p:nvPr/>
          </p:nvSpPr>
          <p:spPr>
            <a:xfrm>
              <a:off x="560388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</p:grpSp>
      <p:grpSp>
        <p:nvGrpSpPr>
          <p:cNvPr id="10" name="组合 9"/>
          <p:cNvGrpSpPr/>
          <p:nvPr/>
        </p:nvGrpSpPr>
        <p:grpSpPr bwMode="auto">
          <a:xfrm rot="10800000">
            <a:off x="10950575" y="6169025"/>
            <a:ext cx="892175" cy="152400"/>
            <a:chOff x="365125" y="565150"/>
            <a:chExt cx="892175" cy="152835"/>
          </a:xfrm>
        </p:grpSpPr>
        <p:sp>
          <p:nvSpPr>
            <p:cNvPr id="11" name="矩形 10"/>
            <p:cNvSpPr/>
            <p:nvPr/>
          </p:nvSpPr>
          <p:spPr>
            <a:xfrm>
              <a:off x="366712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12" name="矩形 11"/>
            <p:cNvSpPr/>
            <p:nvPr/>
          </p:nvSpPr>
          <p:spPr>
            <a:xfrm>
              <a:off x="561975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5" y="520301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457613" y="666879"/>
            <a:ext cx="1162744" cy="1162744"/>
          </a:xfrm>
          <a:prstGeom prst="ellipse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defTabSz="913130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5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87388" y="5619750"/>
            <a:ext cx="3700462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Peng Cheng Laboratory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7646" y="4912920"/>
            <a:ext cx="7745791" cy="706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黑体" panose="02010609060101010101" charset="-122"/>
                <a:ea typeface="黑体" panose="02010609060101010101" charset="-122"/>
              </a:rPr>
              <a:t>鹏城实验室</a:t>
            </a:r>
            <a:endParaRPr lang="zh-CN" altLang="en-US" sz="400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1469" y="1530415"/>
            <a:ext cx="5931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半自动标注系统介绍</a:t>
            </a:r>
            <a:endParaRPr lang="zh-CN" alt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97325" y="3759835"/>
            <a:ext cx="561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人工智能研究中心   半自动标注开发小组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007745"/>
          <a:ext cx="853186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5303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对 视频、图片进行自动标注，标注结果可视化查看。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、目前后端算法有三个，都是基于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mmdection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框架训练的。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FreeAnchor和Faster R-CNN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，这两个只支持行人的目标检测，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Restinet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是支持人、车的检测。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算法性能见下表。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另外，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FreeAnchor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算法为本开发小组所属课题组提出的一种通用目标检查算法，见下页具体介绍。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自动标注算法模型可以扩展，可以集成用户需要的算法模型。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836670" y="2773045"/>
          <a:ext cx="5556885" cy="1516380"/>
        </p:xfrm>
        <a:graphic>
          <a:graphicData uri="http://schemas.openxmlformats.org/drawingml/2006/table">
            <a:tbl>
              <a:tblPr firstRow="1" bandRow="1">
                <a:tableStyleId>{1F468A6D-FD57-445B-983A-14EA8F392B02}</a:tableStyleId>
              </a:tblPr>
              <a:tblGrid>
                <a:gridCol w="972820"/>
                <a:gridCol w="1581150"/>
                <a:gridCol w="844550"/>
                <a:gridCol w="2158365"/>
              </a:tblGrid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算法名称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数据集和测试集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mAP50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备注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FreeAnchor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59399张训练集，4200张测试集，只有人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0.925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包括网络开源的所有场景下行人标注 及</a:t>
                      </a:r>
                      <a:endParaRPr lang="zh-CN" sz="1100"/>
                    </a:p>
                    <a:p>
                      <a:pPr indent="0">
                        <a:buNone/>
                      </a:pPr>
                      <a:r>
                        <a:rPr lang="zh-CN" sz="1100"/>
                        <a:t>公交车监控视频自行标注的1500张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Faster R-CNN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59399张训练集，4200张测试集，只有人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0.924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 vMerge="1"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>
                          <a:solidFill>
                            <a:schemeClr val="bg2"/>
                          </a:solidFill>
                          <a:sym typeface="+mn-ea"/>
                        </a:rPr>
                        <a:t>Restinet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>
                          <a:sym typeface="+mn-ea"/>
                        </a:rPr>
                        <a:t>kitti 和 car&amp;peron两个数据集</a:t>
                      </a:r>
                      <a:r>
                        <a:rPr lang="en-US" altLang="zh-CN" sz="1100">
                          <a:sym typeface="+mn-ea"/>
                        </a:rPr>
                        <a:t>61773</a:t>
                      </a:r>
                      <a:r>
                        <a:rPr lang="zh-CN" altLang="en-US" sz="1100">
                          <a:sym typeface="+mn-ea"/>
                        </a:rPr>
                        <a:t>，测试集</a:t>
                      </a:r>
                      <a:r>
                        <a:rPr lang="en-US" altLang="zh-CN" sz="1100" b="1" dirty="0"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1</a:t>
                      </a:r>
                      <a:r>
                        <a:rPr lang="zh-CN" altLang="en-US" sz="1100">
                          <a:sym typeface="+mn-ea"/>
                        </a:rPr>
                        <a:t>2355张，人和车</a:t>
                      </a:r>
                      <a:endParaRPr lang="zh-CN" altLang="en-US" sz="1100">
                        <a:sym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 dirty="0">
                          <a:solidFill>
                            <a:schemeClr val="tx1"/>
                          </a:solidFill>
                          <a:effectLst>
                            <a:outerShdw blurRad="50800" dist="50800" dir="5400000" sx="1000" sy="1000" algn="ctr" rotWithShape="0">
                              <a:srgbClr val="000000">
                                <a:alpha val="100000"/>
                              </a:srgbClr>
                            </a:outerShdw>
                          </a:effectLst>
                          <a:uFillTx/>
                          <a:latin typeface="+mn-ea"/>
                          <a:cs typeface="宋体" panose="02010600030101010101" pitchFamily="2" charset="-122"/>
                          <a:sym typeface="+mn-ea"/>
                        </a:rPr>
                        <a:t>car:</a:t>
                      </a:r>
                      <a:r>
                        <a:rPr lang="en-US" altLang="en-US" sz="1100" b="1" dirty="0"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0.982</a:t>
                      </a:r>
                      <a:endParaRPr lang="en-US" altLang="en-US" sz="1100" b="1" dirty="0"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+mn-ea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1100" b="1" dirty="0"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person:0.980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/>
                        <a:t>两个指定场景下的数据集合并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2"/>
          <p:cNvSpPr txBox="1"/>
          <p:nvPr/>
        </p:nvSpPr>
        <p:spPr>
          <a:xfrm>
            <a:off x="1372235" y="353060"/>
            <a:ext cx="10383520" cy="56959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基于鹏城实验室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自主产权通用目标检测算法FreeAnchor</a:t>
            </a:r>
            <a:endParaRPr lang="zh-CN" altLang="en-US" sz="2800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1"/>
          <p:cNvSpPr txBox="1"/>
          <p:nvPr/>
        </p:nvSpPr>
        <p:spPr>
          <a:xfrm>
            <a:off x="8116888" y="60651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376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5406" y="1017279"/>
            <a:ext cx="11064594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半自动标注</a:t>
            </a:r>
            <a:r>
              <a:rPr lang="zh-CN" altLang="en-US" b="1" dirty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课题组所提出的通用目标检测方法</a:t>
            </a:r>
            <a:r>
              <a:rPr lang="en-US" altLang="zh-CN" b="1" dirty="0" err="1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FreeAnchor</a:t>
            </a:r>
            <a:r>
              <a:rPr lang="zh-CN" altLang="en-US" b="1" dirty="0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在</a:t>
            </a:r>
            <a:r>
              <a:rPr lang="en-US" altLang="zh-CN" b="1" dirty="0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MSCOCO</a:t>
            </a:r>
            <a:r>
              <a:rPr lang="zh-CN" altLang="en-US" b="1" dirty="0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公共测试集合上实现了最高精度的目标检测。作为一种单阶段目标检测方法，</a:t>
            </a:r>
            <a:r>
              <a:rPr lang="en-US" altLang="zh-CN" b="1" dirty="0" err="1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FreeAnchor</a:t>
            </a:r>
            <a:r>
              <a:rPr lang="zh-CN" altLang="en-US" b="1" dirty="0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超过大部分双阶段检测方法。</a:t>
            </a:r>
            <a:r>
              <a:rPr lang="en-US" altLang="zh-CN" b="1" dirty="0" err="1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FreeAnchor</a:t>
            </a:r>
            <a:r>
              <a:rPr lang="zh-CN" altLang="en-US" b="1" dirty="0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在</a:t>
            </a:r>
            <a:r>
              <a:rPr lang="en-US" altLang="zh-CN" b="1" dirty="0" err="1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GitHub</a:t>
            </a:r>
            <a:r>
              <a:rPr lang="zh-CN" altLang="en-US" b="1" dirty="0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与</a:t>
            </a:r>
            <a:r>
              <a:rPr lang="en-US" altLang="zh-CN" b="1" dirty="0" err="1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iHub</a:t>
            </a:r>
            <a:r>
              <a:rPr lang="zh-CN" altLang="en-US" b="1" dirty="0" smtClean="0">
                <a:solidFill>
                  <a:schemeClr val="accent1"/>
                </a:solidFill>
                <a:latin typeface="+mj-ea"/>
                <a:cs typeface="Times New Roman" panose="02020603050405020304" pitchFamily="18" charset="0"/>
              </a:rPr>
              <a:t>的项目受到广泛关注，成为</a:t>
            </a:r>
            <a:r>
              <a:rPr lang="en-US" altLang="zh-CN" b="1" dirty="0" err="1" smtClean="0">
                <a:solidFill>
                  <a:srgbClr val="C00000"/>
                </a:solidFill>
                <a:latin typeface="+mj-ea"/>
                <a:cs typeface="Times New Roman" panose="02020603050405020304" pitchFamily="18" charset="0"/>
              </a:rPr>
              <a:t>Github</a:t>
            </a:r>
            <a:r>
              <a:rPr lang="zh-CN" altLang="en-US" b="1" dirty="0" smtClean="0">
                <a:solidFill>
                  <a:srgbClr val="C00000"/>
                </a:solidFill>
                <a:latin typeface="+mj-ea"/>
                <a:cs typeface="Times New Roman" panose="02020603050405020304" pitchFamily="18" charset="0"/>
              </a:rPr>
              <a:t>热点项目</a:t>
            </a:r>
            <a:r>
              <a:rPr lang="en-US" altLang="zh-CN" b="1" dirty="0" smtClean="0">
                <a:solidFill>
                  <a:srgbClr val="C00000"/>
                </a:solidFill>
                <a:latin typeface="+mj-ea"/>
                <a:cs typeface="Times New Roman" panose="02020603050405020304" pitchFamily="18" charset="0"/>
              </a:rPr>
              <a:t>. </a:t>
            </a:r>
            <a:endParaRPr lang="zh-CN" altLang="en-US" b="1" dirty="0">
              <a:solidFill>
                <a:srgbClr val="C00000"/>
              </a:solidFill>
              <a:latin typeface="+mj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374" y="2535146"/>
            <a:ext cx="4764318" cy="322456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611247" y="5830145"/>
            <a:ext cx="5096826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/>
              <a:t>FreeAnchor</a:t>
            </a:r>
            <a:r>
              <a:rPr lang="zh-CN" altLang="en-US" sz="1600" dirty="0" smtClean="0"/>
              <a:t>将手工特征分配升级为可学习的匹配</a:t>
            </a:r>
            <a:endParaRPr lang="en-US" altLang="zh-CN" sz="1600" dirty="0" smtClean="0"/>
          </a:p>
          <a:p>
            <a:r>
              <a:rPr lang="zh-CN" altLang="en-US" sz="1600" b="1" dirty="0">
                <a:solidFill>
                  <a:srgbClr val="C00000"/>
                </a:solidFill>
                <a:latin typeface="+mj-ea"/>
                <a:cs typeface="Times New Roman" panose="02020603050405020304" pitchFamily="18" charset="0"/>
              </a:rPr>
              <a:t>发表在</a:t>
            </a:r>
            <a:r>
              <a:rPr lang="en-US" altLang="zh-CN" sz="1600" b="1" dirty="0">
                <a:solidFill>
                  <a:srgbClr val="C00000"/>
                </a:solidFill>
                <a:latin typeface="+mj-ea"/>
                <a:cs typeface="Times New Roman" panose="02020603050405020304" pitchFamily="18" charset="0"/>
              </a:rPr>
              <a:t>NeurIPS2019 (</a:t>
            </a:r>
            <a:r>
              <a:rPr lang="zh-CN" altLang="en-US" sz="1600" b="1" dirty="0">
                <a:solidFill>
                  <a:srgbClr val="C00000"/>
                </a:solidFill>
                <a:latin typeface="+mj-ea"/>
                <a:cs typeface="Times New Roman" panose="02020603050405020304" pitchFamily="18" charset="0"/>
              </a:rPr>
              <a:t>该会议只有两篇全监督目标检测论文</a:t>
            </a:r>
            <a:r>
              <a:rPr lang="en-US" altLang="zh-CN" sz="1600" b="1" dirty="0" smtClean="0">
                <a:solidFill>
                  <a:srgbClr val="C00000"/>
                </a:solidFill>
                <a:latin typeface="+mj-ea"/>
                <a:cs typeface="Times New Roman" panose="02020603050405020304" pitchFamily="18" charset="0"/>
              </a:rPr>
              <a:t>)</a:t>
            </a:r>
            <a:r>
              <a:rPr lang="zh-CN" altLang="en-US" sz="1600" b="1" dirty="0" smtClean="0">
                <a:solidFill>
                  <a:srgbClr val="C00000"/>
                </a:solidFill>
                <a:latin typeface="+mj-ea"/>
                <a:cs typeface="Times New Roman" panose="02020603050405020304" pitchFamily="18" charset="0"/>
              </a:rPr>
              <a:t>，后续准备</a:t>
            </a:r>
            <a:r>
              <a:rPr lang="en-US" altLang="zh-CN" sz="1600" b="1" dirty="0" smtClean="0">
                <a:solidFill>
                  <a:srgbClr val="C00000"/>
                </a:solidFill>
                <a:latin typeface="+mj-ea"/>
                <a:cs typeface="Times New Roman" panose="02020603050405020304" pitchFamily="18" charset="0"/>
              </a:rPr>
              <a:t>IEEE Trans. PAMI</a:t>
            </a:r>
            <a:endParaRPr lang="zh-CN" altLang="en-US" sz="1600" b="1" dirty="0">
              <a:solidFill>
                <a:srgbClr val="C00000"/>
              </a:solidFill>
              <a:latin typeface="+mj-ea"/>
              <a:cs typeface="Times New Roman" panose="02020603050405020304" pitchFamily="18" charset="0"/>
            </a:endParaRPr>
          </a:p>
          <a:p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289" y="2505276"/>
            <a:ext cx="2890331" cy="325443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8" name="矩形 47"/>
          <p:cNvSpPr/>
          <p:nvPr/>
        </p:nvSpPr>
        <p:spPr>
          <a:xfrm>
            <a:off x="6202657" y="6078804"/>
            <a:ext cx="20254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GitHub</a:t>
            </a:r>
            <a:r>
              <a:rPr lang="zh-CN" altLang="en-US" sz="1600" b="1" dirty="0"/>
              <a:t>热点项目</a:t>
            </a:r>
            <a:endParaRPr lang="zh-CN" altLang="en-US" sz="1600" b="1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426" y="2505276"/>
            <a:ext cx="2541386" cy="326874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50" name="矩形 49"/>
          <p:cNvSpPr/>
          <p:nvPr/>
        </p:nvSpPr>
        <p:spPr>
          <a:xfrm>
            <a:off x="8969477" y="5923189"/>
            <a:ext cx="202544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检测效果（右）显著超过</a:t>
            </a:r>
            <a:r>
              <a:rPr lang="en-US" altLang="zh-CN" sz="1600" dirty="0" err="1"/>
              <a:t>FaceBook</a:t>
            </a:r>
            <a:r>
              <a:rPr lang="zh-CN" altLang="en-US" sz="1600" dirty="0"/>
              <a:t>的</a:t>
            </a:r>
            <a:r>
              <a:rPr lang="en-US" altLang="zh-CN" sz="1600" dirty="0" err="1"/>
              <a:t>RetinaNet</a:t>
            </a:r>
            <a:r>
              <a:rPr lang="en-US" altLang="zh-CN" sz="1600" dirty="0"/>
              <a:t>(</a:t>
            </a:r>
            <a:r>
              <a:rPr lang="zh-CN" altLang="en-US" sz="1600" dirty="0"/>
              <a:t>左）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23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" y="1020445"/>
            <a:ext cx="1066038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2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-自动标注结果在线查看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417830" y="1041400"/>
          <a:ext cx="10507980" cy="51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781040" imgH="7781925" progId="Paint.Picture">
                  <p:embed/>
                </p:oleObj>
              </mc:Choice>
              <mc:Fallback>
                <p:oleObj name="" r:id="rId1" imgW="5781040" imgH="77819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7830" y="1041400"/>
                        <a:ext cx="10507980" cy="51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人工标注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 对 视频、图片、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CT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数据影像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进行人工标注。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、标注形状： 矩形，多边形，点。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、标注数据格式： 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COCO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VOC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，可导出。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、标注图形可以放大、缩小、拖动、复制、粘贴。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、标注任务进度可视化。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323215" y="1047750"/>
          <a:ext cx="10940415" cy="482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828665" imgH="7629525" progId="Paint.Picture">
                  <p:embed/>
                </p:oleObj>
              </mc:Choice>
              <mc:Fallback>
                <p:oleObj name="" r:id="rId1" imgW="5828665" imgH="76295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215" y="1047750"/>
                        <a:ext cx="10940415" cy="4820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339090" y="1000760"/>
          <a:ext cx="11084560" cy="555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895340" imgH="8401050" progId="Paint.Picture">
                  <p:embed/>
                </p:oleObj>
              </mc:Choice>
              <mc:Fallback>
                <p:oleObj name="" r:id="rId1" imgW="5895340" imgH="84010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9090" y="1000760"/>
                        <a:ext cx="11084560" cy="5556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425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-人工标注之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CT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影像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12420" y="1020445"/>
          <a:ext cx="10819130" cy="527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790565" imgH="7905750" progId="Paint.Picture">
                  <p:embed/>
                </p:oleObj>
              </mc:Choice>
              <mc:Fallback>
                <p:oleObj name="" r:id="rId1" imgW="5790565" imgH="7905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2420" y="1020445"/>
                        <a:ext cx="10819130" cy="5276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-模型训练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模型重训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使用所有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人工标注的数据集进行模型重训练。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、重训练过程可视化。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23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-模型训练界面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615950" y="891540"/>
          <a:ext cx="10159365" cy="5126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981700" imgH="7648575" progId="Paint.Picture">
                  <p:embed/>
                </p:oleObj>
              </mc:Choice>
              <mc:Fallback>
                <p:oleObj name="" r:id="rId1" imgW="5981700" imgH="76485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5950" y="891540"/>
                        <a:ext cx="10159365" cy="5126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395288" y="1200150"/>
            <a:ext cx="10088414" cy="30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70280" indent="-3429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Aft>
                <a:spcPts val="100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p"/>
            </a:pPr>
            <a:r>
              <a:rPr kumimoji="0"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图像大数据时代：数据增量式动态增加，绝大部分数据未标注</a:t>
            </a: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2400" b="1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11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kumimoji="0"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无法适应未知（没有训练样本）的新任务与环境</a:t>
            </a:r>
            <a:endParaRPr kumimoji="0" lang="zh-CN" altLang="en-US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1017588" y="2563813"/>
            <a:ext cx="3611835" cy="792162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defPPr>
              <a:defRPr lang="zh-CN"/>
            </a:defPPr>
            <a:lvl1pPr algn="ctr">
              <a:spcBef>
                <a:spcPct val="0"/>
              </a:spcBef>
              <a:buClrTx/>
              <a:buSzTx/>
              <a:buFontTx/>
              <a:buNone/>
              <a:defRPr kumimoji="0" sz="280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海量未标注数据</a:t>
            </a:r>
            <a:endParaRPr lang="zh-CN" altLang="en-US" dirty="0"/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6546616" y="2563813"/>
            <a:ext cx="4075310" cy="792162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sz="2800" dirty="0" smtClean="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rPr>
              <a:t>深度学习监督训练</a:t>
            </a:r>
            <a:endParaRPr kumimoji="0" lang="zh-CN" altLang="en-US" sz="2800" dirty="0" smtClean="0">
              <a:solidFill>
                <a:srgbClr val="9A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4" name="左右箭头 23"/>
          <p:cNvSpPr>
            <a:spLocks noChangeArrowheads="1"/>
          </p:cNvSpPr>
          <p:nvPr/>
        </p:nvSpPr>
        <p:spPr bwMode="auto">
          <a:xfrm>
            <a:off x="4939767" y="2917825"/>
            <a:ext cx="1296505" cy="288925"/>
          </a:xfrm>
          <a:prstGeom prst="leftRightArrow">
            <a:avLst>
              <a:gd name="adj1" fmla="val 50000"/>
              <a:gd name="adj2" fmla="val 49993"/>
            </a:avLst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</a:ln>
          <a:effectLst>
            <a:outerShdw blurRad="63500" dist="57150" dir="2700000" algn="ctr" rotWithShape="0">
              <a:srgbClr val="888888">
                <a:alpha val="50000"/>
              </a:srgbClr>
            </a:outerShdw>
          </a:effectLst>
        </p:spPr>
        <p:txBody>
          <a:bodyPr lIns="91446" tIns="91446" rIns="91446" bIns="91446" anchor="ctr"/>
          <a:lstStyle/>
          <a:p>
            <a:pPr algn="ctr">
              <a:defRPr/>
            </a:pPr>
            <a:endParaRPr lang="zh-CN" altLang="en-US" sz="280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TextBox 3"/>
          <p:cNvSpPr txBox="1">
            <a:spLocks noChangeArrowheads="1"/>
          </p:cNvSpPr>
          <p:nvPr/>
        </p:nvSpPr>
        <p:spPr bwMode="auto">
          <a:xfrm>
            <a:off x="4970394" y="2206625"/>
            <a:ext cx="1235251" cy="509588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defPPr>
              <a:defRPr lang="zh-CN"/>
            </a:defPPr>
            <a:lvl1pPr algn="ctr">
              <a:spcBef>
                <a:spcPct val="0"/>
              </a:spcBef>
              <a:buClrTx/>
              <a:buSzTx/>
              <a:buFontTx/>
              <a:buNone/>
              <a:defRPr kumimoji="0" sz="280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矛盾</a:t>
            </a:r>
            <a:endParaRPr lang="en-US" altLang="zh-CN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4195763"/>
            <a:ext cx="964302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257300" y="6012657"/>
            <a:ext cx="9364626" cy="677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/>
          <a:p>
            <a:pPr algn="ctr">
              <a:defRPr/>
            </a:pPr>
            <a:endParaRPr lang="en-US" altLang="zh-CN" sz="2000" dirty="0">
              <a:solidFill>
                <a:srgbClr val="9A0000"/>
              </a:solidFill>
              <a:ea typeface="黑体" panose="02010609060101010101" charset="-122"/>
            </a:endParaRPr>
          </a:p>
          <a:p>
            <a:pPr algn="ctr">
              <a:defRPr/>
            </a:pPr>
            <a:r>
              <a:rPr lang="en-US" altLang="zh-CN" sz="2400" dirty="0">
                <a:ea typeface="黑体" panose="02010609060101010101" charset="-122"/>
              </a:rPr>
              <a:t>    </a:t>
            </a:r>
            <a:r>
              <a:rPr lang="zh-CN" altLang="en-US" sz="2400" dirty="0" smtClean="0">
                <a:ea typeface="黑体" panose="02010609060101010101" charset="-122"/>
              </a:rPr>
              <a:t>迫切</a:t>
            </a:r>
            <a:r>
              <a:rPr lang="zh-CN" altLang="en-US" sz="2400" dirty="0">
                <a:ea typeface="黑体" panose="02010609060101010101" charset="-122"/>
              </a:rPr>
              <a:t>需要研究</a:t>
            </a:r>
            <a:r>
              <a:rPr lang="zh-CN" altLang="en-US" sz="2400" dirty="0" smtClean="0">
                <a:ea typeface="黑体" panose="02010609060101010101" charset="-122"/>
              </a:rPr>
              <a:t>先进的</a:t>
            </a:r>
            <a:r>
              <a:rPr lang="zh-CN" altLang="en-US" sz="2400" dirty="0" smtClean="0">
                <a:solidFill>
                  <a:srgbClr val="C00000"/>
                </a:solidFill>
                <a:ea typeface="黑体" panose="02010609060101010101" charset="-122"/>
              </a:rPr>
              <a:t>技术平台与算法</a:t>
            </a:r>
            <a:r>
              <a:rPr lang="zh-CN" altLang="en-US" sz="2400" dirty="0" smtClean="0">
                <a:ea typeface="黑体" panose="02010609060101010101" charset="-122"/>
              </a:rPr>
              <a:t>提高数据生成效率、降低成本</a:t>
            </a:r>
            <a:endParaRPr lang="zh-CN" altLang="en-US" sz="2400" dirty="0">
              <a:ea typeface="黑体" panose="02010609060101010101" charset="-122"/>
            </a:endParaRPr>
          </a:p>
          <a:p>
            <a:pPr algn="ctr">
              <a:defRPr/>
            </a:pPr>
            <a:endParaRPr lang="zh-CN" altLang="en-US" sz="2000" dirty="0">
              <a:solidFill>
                <a:srgbClr val="9A0000"/>
              </a:solidFill>
              <a:ea typeface="黑体" panose="02010609060101010101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AI</a:t>
            </a:r>
            <a:r>
              <a:rPr lang="zh-CN" altLang="en-US" dirty="0"/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47484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-模型训练过程可视化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95325" y="979170"/>
          <a:ext cx="9912985" cy="477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115550" imgH="9544050" progId="Paint.Picture">
                  <p:embed/>
                </p:oleObj>
              </mc:Choice>
              <mc:Fallback>
                <p:oleObj name="" r:id="rId1" imgW="10115550" imgH="9544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5325" y="979170"/>
                        <a:ext cx="9912985" cy="477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197040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1940" y="1401445"/>
            <a:ext cx="4513580" cy="16300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数据集管理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自动标注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人工标注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模型重训</a:t>
            </a:r>
            <a:endParaRPr lang="zh-CN" altLang="en-US" sz="2000">
              <a:sym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>
                <a:sym typeface="+mn-ea"/>
              </a:rPr>
              <a:t>用户管理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32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数据集管理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  </a:t>
                      </a:r>
                      <a:r>
                        <a:rPr lang="zh-CN" b="0">
                          <a:solidFill>
                            <a:schemeClr val="bg2"/>
                          </a:solidFill>
                        </a:rPr>
                        <a:t>病理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 数据集创建。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、支持带标注的数据集创建。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、支持对视频流的自动标注。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、支持目标对象属性识别。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      比如人的衣服颜色，是大人还是小孩。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      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比如车俩是小汽车、卡车，车的颜色是什么。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、支持行人再识别。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、支持目标对象分割。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5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、自动标注支持人、车目标检测及识别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算法模型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训练及集成到系统中。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支持行人再识别人工标注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、支持目标对象分割标注。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、支持病理超大图片（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&gt;500M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）标注。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、支持对视频流的人工标注。</a:t>
                      </a:r>
                      <a:endParaRPr lang="zh-CN" altLang="en-US" sz="1800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5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、支持对音频的人工标注。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-模型重训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模型重训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支持选择数据集进行重训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、支持将已有的数据集初始化到数据集管理中。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、支持动态</a:t>
                      </a:r>
                      <a:r>
                        <a:rPr lang="zh-CN" b="0">
                          <a:solidFill>
                            <a:schemeClr val="bg2"/>
                          </a:solidFill>
                        </a:rPr>
                        <a:t>对用户标注的数据进行模型训练，训练完成后自动标注中可以直接使用。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可迁移半自动目标识别模型重训练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待集成算法：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迁移半自动目标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识别</a:t>
            </a:r>
            <a:endParaRPr lang="zh-CN" altLang="en-US" dirty="0"/>
          </a:p>
        </p:txBody>
      </p:sp>
      <p:sp>
        <p:nvSpPr>
          <p:cNvPr id="5" name="灯片编号占位符 1"/>
          <p:cNvSpPr txBox="1"/>
          <p:nvPr/>
        </p:nvSpPr>
        <p:spPr>
          <a:xfrm>
            <a:off x="8116888" y="60651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376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506731" y="2972763"/>
                <a:ext cx="4356165" cy="47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𝑏𝑎𝑡𝑐h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𝑖𝑑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nary>
                                    </m:e>
                                  </m:box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𝑏𝑎𝑡𝑐h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𝑖𝑑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" y="2752090"/>
                <a:ext cx="4356100" cy="711835"/>
              </a:xfrm>
              <a:prstGeom prst="rect">
                <a:avLst/>
              </a:prstGeom>
              <a:blipFill rotWithShape="0">
                <a:blip r:embed="rId1"/>
                <a:stretch>
                  <a:fillRect t="-30769" b="-6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65406" y="1017279"/>
            <a:ext cx="5025534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提出了判别聚类（</a:t>
            </a:r>
            <a:r>
              <a:rPr lang="en-US" altLang="zh-CN" dirty="0" err="1"/>
              <a:t>ADCluster</a:t>
            </a:r>
            <a:r>
              <a:rPr lang="en-US" altLang="zh-CN" dirty="0"/>
              <a:t>) </a:t>
            </a:r>
            <a:r>
              <a:rPr lang="zh-CN" altLang="en-US" dirty="0"/>
              <a:t>通用无监督迁移学习方法，并且在行人识别任务上达到国际领先水平。</a:t>
            </a:r>
            <a:r>
              <a:rPr lang="zh-CN" altLang="en-US" b="1" dirty="0">
                <a:solidFill>
                  <a:srgbClr val="C00000"/>
                </a:solidFill>
              </a:rPr>
              <a:t>为无监督迁移学习奠定理论基础</a:t>
            </a:r>
            <a:r>
              <a:rPr lang="zh-CN" altLang="en-US" b="1" dirty="0" smtClean="0">
                <a:solidFill>
                  <a:srgbClr val="C00000"/>
                </a:solidFill>
              </a:rPr>
              <a:t>。相关发表在</a:t>
            </a:r>
            <a:r>
              <a:rPr lang="en-US" altLang="zh-CN" b="1" dirty="0">
                <a:solidFill>
                  <a:srgbClr val="C00000"/>
                </a:solidFill>
              </a:rPr>
              <a:t>IEEE CVPR2020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65" y="3351530"/>
            <a:ext cx="3547745" cy="3152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620" y="1089660"/>
            <a:ext cx="4513580" cy="5340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1"/>
          <p:cNvSpPr txBox="1"/>
          <p:nvPr/>
        </p:nvSpPr>
        <p:spPr>
          <a:xfrm>
            <a:off x="8116888" y="60651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376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43030" y="1088319"/>
            <a:ext cx="6113163" cy="2375816"/>
            <a:chOff x="534639" y="2147606"/>
            <a:chExt cx="8065198" cy="3899625"/>
          </a:xfrm>
        </p:grpSpPr>
        <p:sp>
          <p:nvSpPr>
            <p:cNvPr id="8" name="矩形 7"/>
            <p:cNvSpPr/>
            <p:nvPr/>
          </p:nvSpPr>
          <p:spPr bwMode="auto">
            <a:xfrm>
              <a:off x="534639" y="2148840"/>
              <a:ext cx="8065198" cy="38404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126100" y="246701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>
              <a:stCxn id="8" idx="1"/>
              <a:endCxn id="8" idx="3"/>
            </p:cNvCxnSpPr>
            <p:nvPr/>
          </p:nvCxnSpPr>
          <p:spPr bwMode="auto">
            <a:xfrm>
              <a:off x="534639" y="4069080"/>
              <a:ext cx="8065198" cy="0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 bwMode="auto">
            <a:xfrm>
              <a:off x="758952" y="438725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442526" y="438725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126100" y="4387255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4639" y="2147606"/>
              <a:ext cx="1066753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NIPS 19</a:t>
              </a:r>
              <a:endParaRPr lang="zh-CN" altLang="en-US" sz="1050" b="1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6738" y="4067844"/>
              <a:ext cx="1270940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DC (OURS)</a:t>
              </a:r>
              <a:endParaRPr lang="zh-CN" altLang="en-US" sz="1050" b="1" dirty="0"/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1069455" y="4471039"/>
              <a:ext cx="852257" cy="615369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6D6D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1957222" y="4500481"/>
              <a:ext cx="656948" cy="1074198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989556" y="5166307"/>
              <a:ext cx="1314655" cy="648069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6522025" y="2734189"/>
              <a:ext cx="499898" cy="339855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8585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7498738" y="2779231"/>
              <a:ext cx="385338" cy="593257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 bwMode="auto">
            <a:xfrm>
              <a:off x="6442125" y="3429457"/>
              <a:ext cx="771121" cy="357915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6360989" y="2553098"/>
              <a:ext cx="852257" cy="615369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8585">
                <a:alpha val="21176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0" hangingPunct="0"/>
              <a:endParaRPr lang="zh-CN" altLang="en-US" sz="2800" b="1">
                <a:ea typeface="宋体" panose="02010600030101010101" pitchFamily="2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 bwMode="auto">
            <a:xfrm>
              <a:off x="7248756" y="2582540"/>
              <a:ext cx="656948" cy="1074198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0" hangingPunct="0"/>
              <a:endParaRPr lang="zh-CN" altLang="en-US" sz="2800" b="1">
                <a:ea typeface="宋体" panose="02010600030101010101" pitchFamily="2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 bwMode="auto">
            <a:xfrm>
              <a:off x="6281090" y="3248366"/>
              <a:ext cx="1314655" cy="648069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0" hangingPunct="0"/>
              <a:endParaRPr lang="zh-CN" altLang="en-US" sz="2800" b="1">
                <a:ea typeface="宋体" panose="02010600030101010101" pitchFamily="2" charset="-122"/>
              </a:endParaRPr>
            </a:p>
          </p:txBody>
        </p:sp>
        <p:sp>
          <p:nvSpPr>
            <p:cNvPr id="26" name="右箭头 25"/>
            <p:cNvSpPr/>
            <p:nvPr/>
          </p:nvSpPr>
          <p:spPr bwMode="auto">
            <a:xfrm>
              <a:off x="3808197" y="3148554"/>
              <a:ext cx="1518082" cy="173114"/>
            </a:xfrm>
            <a:prstGeom prst="rightArrow">
              <a:avLst/>
            </a:prstGeom>
            <a:solidFill>
              <a:schemeClr val="accent1"/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右箭头 26"/>
            <p:cNvSpPr/>
            <p:nvPr/>
          </p:nvSpPr>
          <p:spPr bwMode="auto">
            <a:xfrm>
              <a:off x="3048320" y="5066396"/>
              <a:ext cx="362107" cy="177909"/>
            </a:xfrm>
            <a:prstGeom prst="rightArrow">
              <a:avLst/>
            </a:prstGeom>
            <a:solidFill>
              <a:schemeClr val="accent1"/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右箭头 27"/>
            <p:cNvSpPr/>
            <p:nvPr/>
          </p:nvSpPr>
          <p:spPr bwMode="auto">
            <a:xfrm>
              <a:off x="5731894" y="5066396"/>
              <a:ext cx="362107" cy="177909"/>
            </a:xfrm>
            <a:prstGeom prst="rightArrow">
              <a:avLst/>
            </a:prstGeom>
            <a:solidFill>
              <a:schemeClr val="accent1"/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21937" y="3713144"/>
              <a:ext cx="721252" cy="416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min</a:t>
              </a:r>
              <a:endParaRPr lang="zh-CN" altLang="en-US" sz="1050" b="1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008378" y="5617829"/>
              <a:ext cx="595958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max</a:t>
              </a:r>
              <a:endParaRPr lang="zh-CN" altLang="en-US" sz="1050" b="1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85133" y="5616002"/>
              <a:ext cx="595958" cy="42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min</a:t>
              </a:r>
              <a:endParaRPr lang="zh-CN" altLang="en-US" sz="1050" b="1" dirty="0"/>
            </a:p>
          </p:txBody>
        </p:sp>
        <p:sp>
          <p:nvSpPr>
            <p:cNvPr id="32" name="任意多边形 31"/>
            <p:cNvSpPr/>
            <p:nvPr/>
          </p:nvSpPr>
          <p:spPr bwMode="auto">
            <a:xfrm>
              <a:off x="3697528" y="4441598"/>
              <a:ext cx="1398255" cy="885004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196"/>
              </a:scheme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 bwMode="auto">
            <a:xfrm>
              <a:off x="4534433" y="4444359"/>
              <a:ext cx="954385" cy="1343337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49804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 bwMode="auto">
            <a:xfrm>
              <a:off x="3580772" y="4878945"/>
              <a:ext cx="1690971" cy="1008763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任意多边形 34"/>
            <p:cNvSpPr/>
            <p:nvPr/>
          </p:nvSpPr>
          <p:spPr bwMode="auto">
            <a:xfrm>
              <a:off x="6376341" y="4434380"/>
              <a:ext cx="1398255" cy="885004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8585">
                <a:alpha val="21176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任意多边形 35"/>
            <p:cNvSpPr/>
            <p:nvPr/>
          </p:nvSpPr>
          <p:spPr bwMode="auto">
            <a:xfrm>
              <a:off x="7213246" y="4437141"/>
              <a:ext cx="954385" cy="1343337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 bwMode="auto">
            <a:xfrm>
              <a:off x="6259585" y="4871727"/>
              <a:ext cx="1690971" cy="1008763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20000"/>
              </a:srgbClr>
            </a:solidFill>
            <a:ln w="11113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任意多边形 37"/>
            <p:cNvSpPr/>
            <p:nvPr/>
          </p:nvSpPr>
          <p:spPr bwMode="auto">
            <a:xfrm>
              <a:off x="6642376" y="4537819"/>
              <a:ext cx="570870" cy="472435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6D6D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7745866" y="5085921"/>
              <a:ext cx="397005" cy="589473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 bwMode="auto">
            <a:xfrm>
              <a:off x="6744616" y="5299949"/>
              <a:ext cx="806058" cy="503907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759671" y="2489762"/>
              <a:ext cx="2249424" cy="1536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 bwMode="auto">
            <a:xfrm>
              <a:off x="1070174" y="2573546"/>
              <a:ext cx="852257" cy="615369"/>
            </a:xfrm>
            <a:custGeom>
              <a:avLst/>
              <a:gdLst>
                <a:gd name="connsiteX0" fmla="*/ 79899 w 958789"/>
                <a:gd name="connsiteY0" fmla="*/ 189240 h 615369"/>
                <a:gd name="connsiteX1" fmla="*/ 79899 w 958789"/>
                <a:gd name="connsiteY1" fmla="*/ 189240 h 615369"/>
                <a:gd name="connsiteX2" fmla="*/ 26633 w 958789"/>
                <a:gd name="connsiteY2" fmla="*/ 286895 h 615369"/>
                <a:gd name="connsiteX3" fmla="*/ 0 w 958789"/>
                <a:gd name="connsiteY3" fmla="*/ 357916 h 615369"/>
                <a:gd name="connsiteX4" fmla="*/ 8878 w 958789"/>
                <a:gd name="connsiteY4" fmla="*/ 464448 h 615369"/>
                <a:gd name="connsiteX5" fmla="*/ 26633 w 958789"/>
                <a:gd name="connsiteY5" fmla="*/ 517714 h 615369"/>
                <a:gd name="connsiteX6" fmla="*/ 62144 w 958789"/>
                <a:gd name="connsiteY6" fmla="*/ 553225 h 615369"/>
                <a:gd name="connsiteX7" fmla="*/ 168676 w 958789"/>
                <a:gd name="connsiteY7" fmla="*/ 606491 h 615369"/>
                <a:gd name="connsiteX8" fmla="*/ 248575 w 958789"/>
                <a:gd name="connsiteY8" fmla="*/ 615369 h 615369"/>
                <a:gd name="connsiteX9" fmla="*/ 834501 w 958789"/>
                <a:gd name="connsiteY9" fmla="*/ 606491 h 615369"/>
                <a:gd name="connsiteX10" fmla="*/ 887767 w 958789"/>
                <a:gd name="connsiteY10" fmla="*/ 588735 h 615369"/>
                <a:gd name="connsiteX11" fmla="*/ 914400 w 958789"/>
                <a:gd name="connsiteY11" fmla="*/ 535469 h 615369"/>
                <a:gd name="connsiteX12" fmla="*/ 941033 w 958789"/>
                <a:gd name="connsiteY12" fmla="*/ 455570 h 615369"/>
                <a:gd name="connsiteX13" fmla="*/ 949911 w 958789"/>
                <a:gd name="connsiteY13" fmla="*/ 428937 h 615369"/>
                <a:gd name="connsiteX14" fmla="*/ 958789 w 958789"/>
                <a:gd name="connsiteY14" fmla="*/ 402304 h 615369"/>
                <a:gd name="connsiteX15" fmla="*/ 932156 w 958789"/>
                <a:gd name="connsiteY15" fmla="*/ 295772 h 615369"/>
                <a:gd name="connsiteX16" fmla="*/ 905523 w 958789"/>
                <a:gd name="connsiteY16" fmla="*/ 286895 h 615369"/>
                <a:gd name="connsiteX17" fmla="*/ 870012 w 958789"/>
                <a:gd name="connsiteY17" fmla="*/ 251384 h 615369"/>
                <a:gd name="connsiteX18" fmla="*/ 852257 w 958789"/>
                <a:gd name="connsiteY18" fmla="*/ 224751 h 615369"/>
                <a:gd name="connsiteX19" fmla="*/ 798991 w 958789"/>
                <a:gd name="connsiteY19" fmla="*/ 206996 h 615369"/>
                <a:gd name="connsiteX20" fmla="*/ 781235 w 958789"/>
                <a:gd name="connsiteY20" fmla="*/ 189240 h 615369"/>
                <a:gd name="connsiteX21" fmla="*/ 727969 w 958789"/>
                <a:gd name="connsiteY21" fmla="*/ 171485 h 615369"/>
                <a:gd name="connsiteX22" fmla="*/ 701336 w 958789"/>
                <a:gd name="connsiteY22" fmla="*/ 162607 h 615369"/>
                <a:gd name="connsiteX23" fmla="*/ 648070 w 958789"/>
                <a:gd name="connsiteY23" fmla="*/ 144852 h 615369"/>
                <a:gd name="connsiteX24" fmla="*/ 621437 w 958789"/>
                <a:gd name="connsiteY24" fmla="*/ 135974 h 615369"/>
                <a:gd name="connsiteX25" fmla="*/ 550416 w 958789"/>
                <a:gd name="connsiteY25" fmla="*/ 118219 h 615369"/>
                <a:gd name="connsiteX26" fmla="*/ 497150 w 958789"/>
                <a:gd name="connsiteY26" fmla="*/ 100464 h 615369"/>
                <a:gd name="connsiteX27" fmla="*/ 470517 w 958789"/>
                <a:gd name="connsiteY27" fmla="*/ 91586 h 615369"/>
                <a:gd name="connsiteX28" fmla="*/ 426129 w 958789"/>
                <a:gd name="connsiteY28" fmla="*/ 82708 h 615369"/>
                <a:gd name="connsiteX29" fmla="*/ 372862 w 958789"/>
                <a:gd name="connsiteY29" fmla="*/ 64953 h 615369"/>
                <a:gd name="connsiteX30" fmla="*/ 292963 w 958789"/>
                <a:gd name="connsiteY30" fmla="*/ 38320 h 615369"/>
                <a:gd name="connsiteX31" fmla="*/ 266330 w 958789"/>
                <a:gd name="connsiteY31" fmla="*/ 29442 h 615369"/>
                <a:gd name="connsiteX32" fmla="*/ 239697 w 958789"/>
                <a:gd name="connsiteY32" fmla="*/ 20565 h 615369"/>
                <a:gd name="connsiteX33" fmla="*/ 168676 w 958789"/>
                <a:gd name="connsiteY33" fmla="*/ 11687 h 615369"/>
                <a:gd name="connsiteX34" fmla="*/ 115410 w 958789"/>
                <a:gd name="connsiteY34" fmla="*/ 29442 h 615369"/>
                <a:gd name="connsiteX35" fmla="*/ 79899 w 958789"/>
                <a:gd name="connsiteY35" fmla="*/ 64953 h 615369"/>
                <a:gd name="connsiteX36" fmla="*/ 62144 w 958789"/>
                <a:gd name="connsiteY36" fmla="*/ 118219 h 615369"/>
                <a:gd name="connsiteX37" fmla="*/ 71022 w 958789"/>
                <a:gd name="connsiteY37" fmla="*/ 171485 h 615369"/>
                <a:gd name="connsiteX38" fmla="*/ 79899 w 958789"/>
                <a:gd name="connsiteY38" fmla="*/ 189240 h 6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58789" h="615369">
                  <a:moveTo>
                    <a:pt x="79899" y="189240"/>
                  </a:moveTo>
                  <a:lnTo>
                    <a:pt x="79899" y="189240"/>
                  </a:lnTo>
                  <a:cubicBezTo>
                    <a:pt x="62144" y="221792"/>
                    <a:pt x="43215" y="253730"/>
                    <a:pt x="26633" y="286895"/>
                  </a:cubicBezTo>
                  <a:cubicBezTo>
                    <a:pt x="16019" y="308122"/>
                    <a:pt x="7683" y="334868"/>
                    <a:pt x="0" y="357916"/>
                  </a:cubicBezTo>
                  <a:cubicBezTo>
                    <a:pt x="2959" y="393427"/>
                    <a:pt x="3020" y="429299"/>
                    <a:pt x="8878" y="464448"/>
                  </a:cubicBezTo>
                  <a:cubicBezTo>
                    <a:pt x="11955" y="482909"/>
                    <a:pt x="13399" y="504480"/>
                    <a:pt x="26633" y="517714"/>
                  </a:cubicBezTo>
                  <a:cubicBezTo>
                    <a:pt x="38470" y="529551"/>
                    <a:pt x="48215" y="543939"/>
                    <a:pt x="62144" y="553225"/>
                  </a:cubicBezTo>
                  <a:cubicBezTo>
                    <a:pt x="97455" y="576765"/>
                    <a:pt x="124572" y="601590"/>
                    <a:pt x="168676" y="606491"/>
                  </a:cubicBezTo>
                  <a:lnTo>
                    <a:pt x="248575" y="615369"/>
                  </a:lnTo>
                  <a:cubicBezTo>
                    <a:pt x="443884" y="612410"/>
                    <a:pt x="639339" y="614623"/>
                    <a:pt x="834501" y="606491"/>
                  </a:cubicBezTo>
                  <a:cubicBezTo>
                    <a:pt x="853201" y="605712"/>
                    <a:pt x="887767" y="588735"/>
                    <a:pt x="887767" y="588735"/>
                  </a:cubicBezTo>
                  <a:cubicBezTo>
                    <a:pt x="920145" y="491604"/>
                    <a:pt x="868507" y="638727"/>
                    <a:pt x="914400" y="535469"/>
                  </a:cubicBezTo>
                  <a:cubicBezTo>
                    <a:pt x="914411" y="535444"/>
                    <a:pt x="936590" y="468900"/>
                    <a:pt x="941033" y="455570"/>
                  </a:cubicBezTo>
                  <a:lnTo>
                    <a:pt x="949911" y="428937"/>
                  </a:lnTo>
                  <a:lnTo>
                    <a:pt x="958789" y="402304"/>
                  </a:lnTo>
                  <a:cubicBezTo>
                    <a:pt x="957447" y="394251"/>
                    <a:pt x="944568" y="299909"/>
                    <a:pt x="932156" y="295772"/>
                  </a:cubicBezTo>
                  <a:lnTo>
                    <a:pt x="905523" y="286895"/>
                  </a:lnTo>
                  <a:cubicBezTo>
                    <a:pt x="886153" y="228786"/>
                    <a:pt x="913056" y="285820"/>
                    <a:pt x="870012" y="251384"/>
                  </a:cubicBezTo>
                  <a:cubicBezTo>
                    <a:pt x="861681" y="244719"/>
                    <a:pt x="861305" y="230406"/>
                    <a:pt x="852257" y="224751"/>
                  </a:cubicBezTo>
                  <a:cubicBezTo>
                    <a:pt x="836386" y="214832"/>
                    <a:pt x="798991" y="206996"/>
                    <a:pt x="798991" y="206996"/>
                  </a:cubicBezTo>
                  <a:cubicBezTo>
                    <a:pt x="793072" y="201077"/>
                    <a:pt x="788722" y="192983"/>
                    <a:pt x="781235" y="189240"/>
                  </a:cubicBezTo>
                  <a:cubicBezTo>
                    <a:pt x="764495" y="180870"/>
                    <a:pt x="745724" y="177403"/>
                    <a:pt x="727969" y="171485"/>
                  </a:cubicBezTo>
                  <a:lnTo>
                    <a:pt x="701336" y="162607"/>
                  </a:lnTo>
                  <a:lnTo>
                    <a:pt x="648070" y="144852"/>
                  </a:lnTo>
                  <a:cubicBezTo>
                    <a:pt x="639192" y="141893"/>
                    <a:pt x="630516" y="138244"/>
                    <a:pt x="621437" y="135974"/>
                  </a:cubicBezTo>
                  <a:cubicBezTo>
                    <a:pt x="597763" y="130056"/>
                    <a:pt x="573566" y="125936"/>
                    <a:pt x="550416" y="118219"/>
                  </a:cubicBezTo>
                  <a:lnTo>
                    <a:pt x="497150" y="100464"/>
                  </a:lnTo>
                  <a:cubicBezTo>
                    <a:pt x="488272" y="97505"/>
                    <a:pt x="479693" y="93421"/>
                    <a:pt x="470517" y="91586"/>
                  </a:cubicBezTo>
                  <a:cubicBezTo>
                    <a:pt x="455721" y="88627"/>
                    <a:pt x="440686" y="86678"/>
                    <a:pt x="426129" y="82708"/>
                  </a:cubicBezTo>
                  <a:cubicBezTo>
                    <a:pt x="408072" y="77784"/>
                    <a:pt x="390618" y="70871"/>
                    <a:pt x="372862" y="64953"/>
                  </a:cubicBezTo>
                  <a:lnTo>
                    <a:pt x="292963" y="38320"/>
                  </a:lnTo>
                  <a:lnTo>
                    <a:pt x="266330" y="29442"/>
                  </a:lnTo>
                  <a:lnTo>
                    <a:pt x="239697" y="20565"/>
                  </a:lnTo>
                  <a:cubicBezTo>
                    <a:pt x="211121" y="-8012"/>
                    <a:pt x="226097" y="-2668"/>
                    <a:pt x="168676" y="11687"/>
                  </a:cubicBezTo>
                  <a:cubicBezTo>
                    <a:pt x="150519" y="16226"/>
                    <a:pt x="115410" y="29442"/>
                    <a:pt x="115410" y="29442"/>
                  </a:cubicBezTo>
                  <a:cubicBezTo>
                    <a:pt x="103573" y="41279"/>
                    <a:pt x="85193" y="49072"/>
                    <a:pt x="79899" y="64953"/>
                  </a:cubicBezTo>
                  <a:lnTo>
                    <a:pt x="62144" y="118219"/>
                  </a:lnTo>
                  <a:cubicBezTo>
                    <a:pt x="65103" y="135974"/>
                    <a:pt x="67117" y="153913"/>
                    <a:pt x="71022" y="171485"/>
                  </a:cubicBezTo>
                  <a:cubicBezTo>
                    <a:pt x="73052" y="180620"/>
                    <a:pt x="78420" y="186281"/>
                    <a:pt x="79899" y="189240"/>
                  </a:cubicBezTo>
                  <a:close/>
                </a:path>
              </a:pathLst>
            </a:custGeom>
            <a:solidFill>
              <a:srgbClr val="FF6D6D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 bwMode="auto">
            <a:xfrm>
              <a:off x="1957941" y="2602988"/>
              <a:ext cx="656948" cy="1074198"/>
            </a:xfrm>
            <a:custGeom>
              <a:avLst/>
              <a:gdLst>
                <a:gd name="connsiteX0" fmla="*/ 0 w 656948"/>
                <a:gd name="connsiteY0" fmla="*/ 115410 h 1074198"/>
                <a:gd name="connsiteX1" fmla="*/ 0 w 656948"/>
                <a:gd name="connsiteY1" fmla="*/ 115410 h 1074198"/>
                <a:gd name="connsiteX2" fmla="*/ 71022 w 656948"/>
                <a:gd name="connsiteY2" fmla="*/ 150921 h 1074198"/>
                <a:gd name="connsiteX3" fmla="*/ 150921 w 656948"/>
                <a:gd name="connsiteY3" fmla="*/ 186431 h 1074198"/>
                <a:gd name="connsiteX4" fmla="*/ 186431 w 656948"/>
                <a:gd name="connsiteY4" fmla="*/ 230820 h 1074198"/>
                <a:gd name="connsiteX5" fmla="*/ 204187 w 656948"/>
                <a:gd name="connsiteY5" fmla="*/ 248575 h 1074198"/>
                <a:gd name="connsiteX6" fmla="*/ 213064 w 656948"/>
                <a:gd name="connsiteY6" fmla="*/ 275208 h 1074198"/>
                <a:gd name="connsiteX7" fmla="*/ 204187 w 656948"/>
                <a:gd name="connsiteY7" fmla="*/ 381740 h 1074198"/>
                <a:gd name="connsiteX8" fmla="*/ 186431 w 656948"/>
                <a:gd name="connsiteY8" fmla="*/ 435006 h 1074198"/>
                <a:gd name="connsiteX9" fmla="*/ 177554 w 656948"/>
                <a:gd name="connsiteY9" fmla="*/ 461639 h 1074198"/>
                <a:gd name="connsiteX10" fmla="*/ 168676 w 656948"/>
                <a:gd name="connsiteY10" fmla="*/ 488272 h 1074198"/>
                <a:gd name="connsiteX11" fmla="*/ 159798 w 656948"/>
                <a:gd name="connsiteY11" fmla="*/ 523783 h 1074198"/>
                <a:gd name="connsiteX12" fmla="*/ 177554 w 656948"/>
                <a:gd name="connsiteY12" fmla="*/ 763480 h 1074198"/>
                <a:gd name="connsiteX13" fmla="*/ 195309 w 656948"/>
                <a:gd name="connsiteY13" fmla="*/ 816746 h 1074198"/>
                <a:gd name="connsiteX14" fmla="*/ 204187 w 656948"/>
                <a:gd name="connsiteY14" fmla="*/ 843379 h 1074198"/>
                <a:gd name="connsiteX15" fmla="*/ 195309 w 656948"/>
                <a:gd name="connsiteY15" fmla="*/ 914400 h 1074198"/>
                <a:gd name="connsiteX16" fmla="*/ 195309 w 656948"/>
                <a:gd name="connsiteY16" fmla="*/ 1003177 h 1074198"/>
                <a:gd name="connsiteX17" fmla="*/ 275208 w 656948"/>
                <a:gd name="connsiteY17" fmla="*/ 1038688 h 1074198"/>
                <a:gd name="connsiteX18" fmla="*/ 301841 w 656948"/>
                <a:gd name="connsiteY18" fmla="*/ 1056443 h 1074198"/>
                <a:gd name="connsiteX19" fmla="*/ 355107 w 656948"/>
                <a:gd name="connsiteY19" fmla="*/ 1074198 h 1074198"/>
                <a:gd name="connsiteX20" fmla="*/ 506028 w 656948"/>
                <a:gd name="connsiteY20" fmla="*/ 1056443 h 1074198"/>
                <a:gd name="connsiteX21" fmla="*/ 559294 w 656948"/>
                <a:gd name="connsiteY21" fmla="*/ 1038688 h 1074198"/>
                <a:gd name="connsiteX22" fmla="*/ 577049 w 656948"/>
                <a:gd name="connsiteY22" fmla="*/ 1020932 h 1074198"/>
                <a:gd name="connsiteX23" fmla="*/ 585927 w 656948"/>
                <a:gd name="connsiteY23" fmla="*/ 994299 h 1074198"/>
                <a:gd name="connsiteX24" fmla="*/ 612560 w 656948"/>
                <a:gd name="connsiteY24" fmla="*/ 976544 h 1074198"/>
                <a:gd name="connsiteX25" fmla="*/ 630315 w 656948"/>
                <a:gd name="connsiteY25" fmla="*/ 923278 h 1074198"/>
                <a:gd name="connsiteX26" fmla="*/ 639193 w 656948"/>
                <a:gd name="connsiteY26" fmla="*/ 878890 h 1074198"/>
                <a:gd name="connsiteX27" fmla="*/ 656948 w 656948"/>
                <a:gd name="connsiteY27" fmla="*/ 825624 h 1074198"/>
                <a:gd name="connsiteX28" fmla="*/ 630315 w 656948"/>
                <a:gd name="connsiteY28" fmla="*/ 648070 h 1074198"/>
                <a:gd name="connsiteX29" fmla="*/ 621437 w 656948"/>
                <a:gd name="connsiteY29" fmla="*/ 621437 h 1074198"/>
                <a:gd name="connsiteX30" fmla="*/ 612560 w 656948"/>
                <a:gd name="connsiteY30" fmla="*/ 594804 h 1074198"/>
                <a:gd name="connsiteX31" fmla="*/ 612560 w 656948"/>
                <a:gd name="connsiteY31" fmla="*/ 337352 h 1074198"/>
                <a:gd name="connsiteX32" fmla="*/ 585927 w 656948"/>
                <a:gd name="connsiteY32" fmla="*/ 159798 h 1074198"/>
                <a:gd name="connsiteX33" fmla="*/ 559294 w 656948"/>
                <a:gd name="connsiteY33" fmla="*/ 150921 h 1074198"/>
                <a:gd name="connsiteX34" fmla="*/ 541538 w 656948"/>
                <a:gd name="connsiteY34" fmla="*/ 133165 h 1074198"/>
                <a:gd name="connsiteX35" fmla="*/ 488272 w 656948"/>
                <a:gd name="connsiteY35" fmla="*/ 115410 h 1074198"/>
                <a:gd name="connsiteX36" fmla="*/ 470517 w 656948"/>
                <a:gd name="connsiteY36" fmla="*/ 88777 h 1074198"/>
                <a:gd name="connsiteX37" fmla="*/ 417251 w 656948"/>
                <a:gd name="connsiteY37" fmla="*/ 71022 h 1074198"/>
                <a:gd name="connsiteX38" fmla="*/ 390618 w 656948"/>
                <a:gd name="connsiteY38" fmla="*/ 62144 h 1074198"/>
                <a:gd name="connsiteX39" fmla="*/ 310719 w 656948"/>
                <a:gd name="connsiteY39" fmla="*/ 35511 h 1074198"/>
                <a:gd name="connsiteX40" fmla="*/ 257453 w 656948"/>
                <a:gd name="connsiteY40" fmla="*/ 17756 h 1074198"/>
                <a:gd name="connsiteX41" fmla="*/ 124288 w 656948"/>
                <a:gd name="connsiteY41" fmla="*/ 0 h 1074198"/>
                <a:gd name="connsiteX42" fmla="*/ 53266 w 656948"/>
                <a:gd name="connsiteY42" fmla="*/ 8878 h 1074198"/>
                <a:gd name="connsiteX43" fmla="*/ 26633 w 656948"/>
                <a:gd name="connsiteY43" fmla="*/ 17756 h 1074198"/>
                <a:gd name="connsiteX44" fmla="*/ 8878 w 656948"/>
                <a:gd name="connsiteY44" fmla="*/ 71022 h 1074198"/>
                <a:gd name="connsiteX45" fmla="*/ 0 w 656948"/>
                <a:gd name="connsiteY45" fmla="*/ 115410 h 107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56948" h="1074198">
                  <a:moveTo>
                    <a:pt x="0" y="115410"/>
                  </a:moveTo>
                  <a:lnTo>
                    <a:pt x="0" y="115410"/>
                  </a:lnTo>
                  <a:cubicBezTo>
                    <a:pt x="23674" y="127247"/>
                    <a:pt x="46694" y="140495"/>
                    <a:pt x="71022" y="150921"/>
                  </a:cubicBezTo>
                  <a:cubicBezTo>
                    <a:pt x="124083" y="173661"/>
                    <a:pt x="114603" y="157376"/>
                    <a:pt x="150921" y="186431"/>
                  </a:cubicBezTo>
                  <a:cubicBezTo>
                    <a:pt x="174737" y="205484"/>
                    <a:pt x="165924" y="205187"/>
                    <a:pt x="186431" y="230820"/>
                  </a:cubicBezTo>
                  <a:cubicBezTo>
                    <a:pt x="191660" y="237356"/>
                    <a:pt x="198268" y="242657"/>
                    <a:pt x="204187" y="248575"/>
                  </a:cubicBezTo>
                  <a:cubicBezTo>
                    <a:pt x="207146" y="257453"/>
                    <a:pt x="213064" y="265850"/>
                    <a:pt x="213064" y="275208"/>
                  </a:cubicBezTo>
                  <a:cubicBezTo>
                    <a:pt x="213064" y="310842"/>
                    <a:pt x="210045" y="346591"/>
                    <a:pt x="204187" y="381740"/>
                  </a:cubicBezTo>
                  <a:cubicBezTo>
                    <a:pt x="201110" y="400201"/>
                    <a:pt x="192349" y="417251"/>
                    <a:pt x="186431" y="435006"/>
                  </a:cubicBezTo>
                  <a:lnTo>
                    <a:pt x="177554" y="461639"/>
                  </a:lnTo>
                  <a:cubicBezTo>
                    <a:pt x="174595" y="470517"/>
                    <a:pt x="170946" y="479194"/>
                    <a:pt x="168676" y="488272"/>
                  </a:cubicBezTo>
                  <a:lnTo>
                    <a:pt x="159798" y="523783"/>
                  </a:lnTo>
                  <a:cubicBezTo>
                    <a:pt x="161764" y="565061"/>
                    <a:pt x="160695" y="696045"/>
                    <a:pt x="177554" y="763480"/>
                  </a:cubicBezTo>
                  <a:cubicBezTo>
                    <a:pt x="182093" y="781637"/>
                    <a:pt x="189391" y="798991"/>
                    <a:pt x="195309" y="816746"/>
                  </a:cubicBezTo>
                  <a:lnTo>
                    <a:pt x="204187" y="843379"/>
                  </a:lnTo>
                  <a:cubicBezTo>
                    <a:pt x="201228" y="867053"/>
                    <a:pt x="198937" y="890820"/>
                    <a:pt x="195309" y="914400"/>
                  </a:cubicBezTo>
                  <a:cubicBezTo>
                    <a:pt x="190287" y="947041"/>
                    <a:pt x="176656" y="970536"/>
                    <a:pt x="195309" y="1003177"/>
                  </a:cubicBezTo>
                  <a:cubicBezTo>
                    <a:pt x="206427" y="1022634"/>
                    <a:pt x="266351" y="1032784"/>
                    <a:pt x="275208" y="1038688"/>
                  </a:cubicBezTo>
                  <a:cubicBezTo>
                    <a:pt x="284086" y="1044606"/>
                    <a:pt x="292091" y="1052110"/>
                    <a:pt x="301841" y="1056443"/>
                  </a:cubicBezTo>
                  <a:cubicBezTo>
                    <a:pt x="318944" y="1064044"/>
                    <a:pt x="355107" y="1074198"/>
                    <a:pt x="355107" y="1074198"/>
                  </a:cubicBezTo>
                  <a:cubicBezTo>
                    <a:pt x="430992" y="1068361"/>
                    <a:pt x="449432" y="1073422"/>
                    <a:pt x="506028" y="1056443"/>
                  </a:cubicBezTo>
                  <a:cubicBezTo>
                    <a:pt x="523954" y="1051065"/>
                    <a:pt x="559294" y="1038688"/>
                    <a:pt x="559294" y="1038688"/>
                  </a:cubicBezTo>
                  <a:cubicBezTo>
                    <a:pt x="565212" y="1032769"/>
                    <a:pt x="572743" y="1028109"/>
                    <a:pt x="577049" y="1020932"/>
                  </a:cubicBezTo>
                  <a:cubicBezTo>
                    <a:pt x="581864" y="1012908"/>
                    <a:pt x="580081" y="1001606"/>
                    <a:pt x="585927" y="994299"/>
                  </a:cubicBezTo>
                  <a:cubicBezTo>
                    <a:pt x="592592" y="985968"/>
                    <a:pt x="603682" y="982462"/>
                    <a:pt x="612560" y="976544"/>
                  </a:cubicBezTo>
                  <a:cubicBezTo>
                    <a:pt x="618478" y="958789"/>
                    <a:pt x="626644" y="941630"/>
                    <a:pt x="630315" y="923278"/>
                  </a:cubicBezTo>
                  <a:cubicBezTo>
                    <a:pt x="633274" y="908482"/>
                    <a:pt x="635223" y="893447"/>
                    <a:pt x="639193" y="878890"/>
                  </a:cubicBezTo>
                  <a:cubicBezTo>
                    <a:pt x="644117" y="860834"/>
                    <a:pt x="656948" y="825624"/>
                    <a:pt x="656948" y="825624"/>
                  </a:cubicBezTo>
                  <a:cubicBezTo>
                    <a:pt x="646737" y="682673"/>
                    <a:pt x="661204" y="740737"/>
                    <a:pt x="630315" y="648070"/>
                  </a:cubicBezTo>
                  <a:lnTo>
                    <a:pt x="621437" y="621437"/>
                  </a:lnTo>
                  <a:lnTo>
                    <a:pt x="612560" y="594804"/>
                  </a:lnTo>
                  <a:cubicBezTo>
                    <a:pt x="590865" y="312781"/>
                    <a:pt x="612560" y="664601"/>
                    <a:pt x="612560" y="337352"/>
                  </a:cubicBezTo>
                  <a:cubicBezTo>
                    <a:pt x="612560" y="334512"/>
                    <a:pt x="629623" y="194754"/>
                    <a:pt x="585927" y="159798"/>
                  </a:cubicBezTo>
                  <a:cubicBezTo>
                    <a:pt x="578620" y="153952"/>
                    <a:pt x="568172" y="153880"/>
                    <a:pt x="559294" y="150921"/>
                  </a:cubicBezTo>
                  <a:cubicBezTo>
                    <a:pt x="553375" y="145002"/>
                    <a:pt x="549025" y="136908"/>
                    <a:pt x="541538" y="133165"/>
                  </a:cubicBezTo>
                  <a:cubicBezTo>
                    <a:pt x="524798" y="124795"/>
                    <a:pt x="488272" y="115410"/>
                    <a:pt x="488272" y="115410"/>
                  </a:cubicBezTo>
                  <a:cubicBezTo>
                    <a:pt x="482354" y="106532"/>
                    <a:pt x="479565" y="94432"/>
                    <a:pt x="470517" y="88777"/>
                  </a:cubicBezTo>
                  <a:cubicBezTo>
                    <a:pt x="454646" y="78858"/>
                    <a:pt x="435006" y="76940"/>
                    <a:pt x="417251" y="71022"/>
                  </a:cubicBezTo>
                  <a:lnTo>
                    <a:pt x="390618" y="62144"/>
                  </a:lnTo>
                  <a:lnTo>
                    <a:pt x="310719" y="35511"/>
                  </a:lnTo>
                  <a:lnTo>
                    <a:pt x="257453" y="17756"/>
                  </a:lnTo>
                  <a:cubicBezTo>
                    <a:pt x="171691" y="5504"/>
                    <a:pt x="216072" y="11474"/>
                    <a:pt x="124288" y="0"/>
                  </a:cubicBezTo>
                  <a:cubicBezTo>
                    <a:pt x="100614" y="2959"/>
                    <a:pt x="76739" y="4610"/>
                    <a:pt x="53266" y="8878"/>
                  </a:cubicBezTo>
                  <a:cubicBezTo>
                    <a:pt x="44059" y="10552"/>
                    <a:pt x="32072" y="10141"/>
                    <a:pt x="26633" y="17756"/>
                  </a:cubicBezTo>
                  <a:cubicBezTo>
                    <a:pt x="15755" y="32986"/>
                    <a:pt x="14796" y="53267"/>
                    <a:pt x="8878" y="71022"/>
                  </a:cubicBezTo>
                  <a:cubicBezTo>
                    <a:pt x="-936" y="100463"/>
                    <a:pt x="1480" y="108012"/>
                    <a:pt x="0" y="115410"/>
                  </a:cubicBezTo>
                  <a:close/>
                </a:path>
              </a:pathLst>
            </a:custGeom>
            <a:solidFill>
              <a:srgbClr val="8ADA8E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 bwMode="auto">
            <a:xfrm>
              <a:off x="990275" y="3268814"/>
              <a:ext cx="1314655" cy="648069"/>
            </a:xfrm>
            <a:custGeom>
              <a:avLst/>
              <a:gdLst>
                <a:gd name="connsiteX0" fmla="*/ 26633 w 1314655"/>
                <a:gd name="connsiteY0" fmla="*/ 0 h 648069"/>
                <a:gd name="connsiteX1" fmla="*/ 26633 w 1314655"/>
                <a:gd name="connsiteY1" fmla="*/ 0 h 648069"/>
                <a:gd name="connsiteX2" fmla="*/ 97655 w 1314655"/>
                <a:gd name="connsiteY2" fmla="*/ 26633 h 648069"/>
                <a:gd name="connsiteX3" fmla="*/ 150921 w 1314655"/>
                <a:gd name="connsiteY3" fmla="*/ 62143 h 648069"/>
                <a:gd name="connsiteX4" fmla="*/ 177554 w 1314655"/>
                <a:gd name="connsiteY4" fmla="*/ 79899 h 648069"/>
                <a:gd name="connsiteX5" fmla="*/ 275208 w 1314655"/>
                <a:gd name="connsiteY5" fmla="*/ 97654 h 648069"/>
                <a:gd name="connsiteX6" fmla="*/ 399495 w 1314655"/>
                <a:gd name="connsiteY6" fmla="*/ 124287 h 648069"/>
                <a:gd name="connsiteX7" fmla="*/ 532661 w 1314655"/>
                <a:gd name="connsiteY7" fmla="*/ 115409 h 648069"/>
                <a:gd name="connsiteX8" fmla="*/ 559294 w 1314655"/>
                <a:gd name="connsiteY8" fmla="*/ 106532 h 648069"/>
                <a:gd name="connsiteX9" fmla="*/ 656948 w 1314655"/>
                <a:gd name="connsiteY9" fmla="*/ 97654 h 648069"/>
                <a:gd name="connsiteX10" fmla="*/ 816746 w 1314655"/>
                <a:gd name="connsiteY10" fmla="*/ 106532 h 648069"/>
                <a:gd name="connsiteX11" fmla="*/ 843379 w 1314655"/>
                <a:gd name="connsiteY11" fmla="*/ 133165 h 648069"/>
                <a:gd name="connsiteX12" fmla="*/ 870012 w 1314655"/>
                <a:gd name="connsiteY12" fmla="*/ 150920 h 648069"/>
                <a:gd name="connsiteX13" fmla="*/ 887767 w 1314655"/>
                <a:gd name="connsiteY13" fmla="*/ 177553 h 648069"/>
                <a:gd name="connsiteX14" fmla="*/ 949911 w 1314655"/>
                <a:gd name="connsiteY14" fmla="*/ 230819 h 648069"/>
                <a:gd name="connsiteX15" fmla="*/ 967666 w 1314655"/>
                <a:gd name="connsiteY15" fmla="*/ 257452 h 648069"/>
                <a:gd name="connsiteX16" fmla="*/ 976544 w 1314655"/>
                <a:gd name="connsiteY16" fmla="*/ 284085 h 648069"/>
                <a:gd name="connsiteX17" fmla="*/ 1003177 w 1314655"/>
                <a:gd name="connsiteY17" fmla="*/ 301840 h 648069"/>
                <a:gd name="connsiteX18" fmla="*/ 1038688 w 1314655"/>
                <a:gd name="connsiteY18" fmla="*/ 372862 h 648069"/>
                <a:gd name="connsiteX19" fmla="*/ 1065321 w 1314655"/>
                <a:gd name="connsiteY19" fmla="*/ 417250 h 648069"/>
                <a:gd name="connsiteX20" fmla="*/ 1127464 w 1314655"/>
                <a:gd name="connsiteY20" fmla="*/ 479394 h 648069"/>
                <a:gd name="connsiteX21" fmla="*/ 1171853 w 1314655"/>
                <a:gd name="connsiteY21" fmla="*/ 514904 h 648069"/>
                <a:gd name="connsiteX22" fmla="*/ 1251752 w 1314655"/>
                <a:gd name="connsiteY22" fmla="*/ 541537 h 648069"/>
                <a:gd name="connsiteX23" fmla="*/ 1278385 w 1314655"/>
                <a:gd name="connsiteY23" fmla="*/ 550415 h 648069"/>
                <a:gd name="connsiteX24" fmla="*/ 1305018 w 1314655"/>
                <a:gd name="connsiteY24" fmla="*/ 559293 h 648069"/>
                <a:gd name="connsiteX25" fmla="*/ 1313895 w 1314655"/>
                <a:gd name="connsiteY25" fmla="*/ 585926 h 648069"/>
                <a:gd name="connsiteX26" fmla="*/ 1260629 w 1314655"/>
                <a:gd name="connsiteY26" fmla="*/ 612559 h 648069"/>
                <a:gd name="connsiteX27" fmla="*/ 1233996 w 1314655"/>
                <a:gd name="connsiteY27" fmla="*/ 630314 h 648069"/>
                <a:gd name="connsiteX28" fmla="*/ 1074198 w 1314655"/>
                <a:gd name="connsiteY28" fmla="*/ 648069 h 648069"/>
                <a:gd name="connsiteX29" fmla="*/ 816746 w 1314655"/>
                <a:gd name="connsiteY29" fmla="*/ 639192 h 648069"/>
                <a:gd name="connsiteX30" fmla="*/ 719092 w 1314655"/>
                <a:gd name="connsiteY30" fmla="*/ 612559 h 648069"/>
                <a:gd name="connsiteX31" fmla="*/ 630315 w 1314655"/>
                <a:gd name="connsiteY31" fmla="*/ 585926 h 648069"/>
                <a:gd name="connsiteX32" fmla="*/ 603682 w 1314655"/>
                <a:gd name="connsiteY32" fmla="*/ 577048 h 648069"/>
                <a:gd name="connsiteX33" fmla="*/ 577049 w 1314655"/>
                <a:gd name="connsiteY33" fmla="*/ 568170 h 648069"/>
                <a:gd name="connsiteX34" fmla="*/ 523783 w 1314655"/>
                <a:gd name="connsiteY34" fmla="*/ 541537 h 648069"/>
                <a:gd name="connsiteX35" fmla="*/ 452761 w 1314655"/>
                <a:gd name="connsiteY35" fmla="*/ 497149 h 648069"/>
                <a:gd name="connsiteX36" fmla="*/ 426128 w 1314655"/>
                <a:gd name="connsiteY36" fmla="*/ 479394 h 648069"/>
                <a:gd name="connsiteX37" fmla="*/ 381740 w 1314655"/>
                <a:gd name="connsiteY37" fmla="*/ 443883 h 648069"/>
                <a:gd name="connsiteX38" fmla="*/ 355107 w 1314655"/>
                <a:gd name="connsiteY38" fmla="*/ 435005 h 648069"/>
                <a:gd name="connsiteX39" fmla="*/ 319596 w 1314655"/>
                <a:gd name="connsiteY39" fmla="*/ 390617 h 648069"/>
                <a:gd name="connsiteX40" fmla="*/ 239697 w 1314655"/>
                <a:gd name="connsiteY40" fmla="*/ 346229 h 648069"/>
                <a:gd name="connsiteX41" fmla="*/ 221942 w 1314655"/>
                <a:gd name="connsiteY41" fmla="*/ 328473 h 648069"/>
                <a:gd name="connsiteX42" fmla="*/ 168676 w 1314655"/>
                <a:gd name="connsiteY42" fmla="*/ 292963 h 648069"/>
                <a:gd name="connsiteX43" fmla="*/ 106532 w 1314655"/>
                <a:gd name="connsiteY43" fmla="*/ 239697 h 648069"/>
                <a:gd name="connsiteX44" fmla="*/ 71022 w 1314655"/>
                <a:gd name="connsiteY44" fmla="*/ 204186 h 648069"/>
                <a:gd name="connsiteX45" fmla="*/ 62144 w 1314655"/>
                <a:gd name="connsiteY45" fmla="*/ 177553 h 648069"/>
                <a:gd name="connsiteX46" fmla="*/ 35511 w 1314655"/>
                <a:gd name="connsiteY46" fmla="*/ 159798 h 648069"/>
                <a:gd name="connsiteX47" fmla="*/ 8878 w 1314655"/>
                <a:gd name="connsiteY47" fmla="*/ 79899 h 648069"/>
                <a:gd name="connsiteX48" fmla="*/ 0 w 1314655"/>
                <a:gd name="connsiteY48" fmla="*/ 53266 h 648069"/>
                <a:gd name="connsiteX49" fmla="*/ 26633 w 1314655"/>
                <a:gd name="connsiteY49" fmla="*/ 0 h 64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14655" h="648069">
                  <a:moveTo>
                    <a:pt x="26633" y="0"/>
                  </a:moveTo>
                  <a:lnTo>
                    <a:pt x="26633" y="0"/>
                  </a:lnTo>
                  <a:cubicBezTo>
                    <a:pt x="50307" y="8878"/>
                    <a:pt x="75458" y="14526"/>
                    <a:pt x="97655" y="26633"/>
                  </a:cubicBezTo>
                  <a:cubicBezTo>
                    <a:pt x="202148" y="83629"/>
                    <a:pt x="59276" y="31597"/>
                    <a:pt x="150921" y="62143"/>
                  </a:cubicBezTo>
                  <a:cubicBezTo>
                    <a:pt x="159799" y="68062"/>
                    <a:pt x="167564" y="76153"/>
                    <a:pt x="177554" y="79899"/>
                  </a:cubicBezTo>
                  <a:cubicBezTo>
                    <a:pt x="188959" y="84176"/>
                    <a:pt x="267462" y="95994"/>
                    <a:pt x="275208" y="97654"/>
                  </a:cubicBezTo>
                  <a:cubicBezTo>
                    <a:pt x="430055" y="130836"/>
                    <a:pt x="273206" y="103238"/>
                    <a:pt x="399495" y="124287"/>
                  </a:cubicBezTo>
                  <a:cubicBezTo>
                    <a:pt x="443884" y="121328"/>
                    <a:pt x="488446" y="120322"/>
                    <a:pt x="532661" y="115409"/>
                  </a:cubicBezTo>
                  <a:cubicBezTo>
                    <a:pt x="541962" y="114376"/>
                    <a:pt x="550030" y="107855"/>
                    <a:pt x="559294" y="106532"/>
                  </a:cubicBezTo>
                  <a:cubicBezTo>
                    <a:pt x="591651" y="101910"/>
                    <a:pt x="624397" y="100613"/>
                    <a:pt x="656948" y="97654"/>
                  </a:cubicBezTo>
                  <a:cubicBezTo>
                    <a:pt x="710214" y="100613"/>
                    <a:pt x="764340" y="96550"/>
                    <a:pt x="816746" y="106532"/>
                  </a:cubicBezTo>
                  <a:cubicBezTo>
                    <a:pt x="829079" y="108881"/>
                    <a:pt x="833734" y="125128"/>
                    <a:pt x="843379" y="133165"/>
                  </a:cubicBezTo>
                  <a:cubicBezTo>
                    <a:pt x="851576" y="139995"/>
                    <a:pt x="861134" y="145002"/>
                    <a:pt x="870012" y="150920"/>
                  </a:cubicBezTo>
                  <a:cubicBezTo>
                    <a:pt x="875930" y="159798"/>
                    <a:pt x="880823" y="169452"/>
                    <a:pt x="887767" y="177553"/>
                  </a:cubicBezTo>
                  <a:cubicBezTo>
                    <a:pt x="916471" y="211041"/>
                    <a:pt x="918497" y="209877"/>
                    <a:pt x="949911" y="230819"/>
                  </a:cubicBezTo>
                  <a:cubicBezTo>
                    <a:pt x="955829" y="239697"/>
                    <a:pt x="962894" y="247909"/>
                    <a:pt x="967666" y="257452"/>
                  </a:cubicBezTo>
                  <a:cubicBezTo>
                    <a:pt x="971851" y="265822"/>
                    <a:pt x="970698" y="276778"/>
                    <a:pt x="976544" y="284085"/>
                  </a:cubicBezTo>
                  <a:cubicBezTo>
                    <a:pt x="983209" y="292416"/>
                    <a:pt x="994299" y="295922"/>
                    <a:pt x="1003177" y="301840"/>
                  </a:cubicBezTo>
                  <a:cubicBezTo>
                    <a:pt x="1023579" y="363047"/>
                    <a:pt x="1007698" y="341872"/>
                    <a:pt x="1038688" y="372862"/>
                  </a:cubicBezTo>
                  <a:cubicBezTo>
                    <a:pt x="1055662" y="423787"/>
                    <a:pt x="1036073" y="378253"/>
                    <a:pt x="1065321" y="417250"/>
                  </a:cubicBezTo>
                  <a:cubicBezTo>
                    <a:pt x="1112807" y="480564"/>
                    <a:pt x="1077612" y="462776"/>
                    <a:pt x="1127464" y="479394"/>
                  </a:cubicBezTo>
                  <a:cubicBezTo>
                    <a:pt x="1142222" y="494151"/>
                    <a:pt x="1151695" y="505945"/>
                    <a:pt x="1171853" y="514904"/>
                  </a:cubicBezTo>
                  <a:cubicBezTo>
                    <a:pt x="1171878" y="514915"/>
                    <a:pt x="1238422" y="537094"/>
                    <a:pt x="1251752" y="541537"/>
                  </a:cubicBezTo>
                  <a:lnTo>
                    <a:pt x="1278385" y="550415"/>
                  </a:lnTo>
                  <a:lnTo>
                    <a:pt x="1305018" y="559293"/>
                  </a:lnTo>
                  <a:cubicBezTo>
                    <a:pt x="1307977" y="568171"/>
                    <a:pt x="1317371" y="577238"/>
                    <a:pt x="1313895" y="585926"/>
                  </a:cubicBezTo>
                  <a:cubicBezTo>
                    <a:pt x="1307535" y="601826"/>
                    <a:pt x="1272774" y="606486"/>
                    <a:pt x="1260629" y="612559"/>
                  </a:cubicBezTo>
                  <a:cubicBezTo>
                    <a:pt x="1251086" y="617331"/>
                    <a:pt x="1243539" y="625542"/>
                    <a:pt x="1233996" y="630314"/>
                  </a:cubicBezTo>
                  <a:cubicBezTo>
                    <a:pt x="1191633" y="651496"/>
                    <a:pt x="1090848" y="646959"/>
                    <a:pt x="1074198" y="648069"/>
                  </a:cubicBezTo>
                  <a:cubicBezTo>
                    <a:pt x="988381" y="645110"/>
                    <a:pt x="902466" y="644234"/>
                    <a:pt x="816746" y="639192"/>
                  </a:cubicBezTo>
                  <a:cubicBezTo>
                    <a:pt x="776593" y="636830"/>
                    <a:pt x="758656" y="622450"/>
                    <a:pt x="719092" y="612559"/>
                  </a:cubicBezTo>
                  <a:cubicBezTo>
                    <a:pt x="665427" y="599142"/>
                    <a:pt x="695151" y="607538"/>
                    <a:pt x="630315" y="585926"/>
                  </a:cubicBezTo>
                  <a:lnTo>
                    <a:pt x="603682" y="577048"/>
                  </a:lnTo>
                  <a:cubicBezTo>
                    <a:pt x="594804" y="574089"/>
                    <a:pt x="584835" y="573361"/>
                    <a:pt x="577049" y="568170"/>
                  </a:cubicBezTo>
                  <a:cubicBezTo>
                    <a:pt x="542630" y="545224"/>
                    <a:pt x="560538" y="553789"/>
                    <a:pt x="523783" y="541537"/>
                  </a:cubicBezTo>
                  <a:cubicBezTo>
                    <a:pt x="481192" y="477650"/>
                    <a:pt x="541504" y="556310"/>
                    <a:pt x="452761" y="497149"/>
                  </a:cubicBezTo>
                  <a:cubicBezTo>
                    <a:pt x="443883" y="491231"/>
                    <a:pt x="434459" y="486059"/>
                    <a:pt x="426128" y="479394"/>
                  </a:cubicBezTo>
                  <a:cubicBezTo>
                    <a:pt x="398600" y="457371"/>
                    <a:pt x="418178" y="462102"/>
                    <a:pt x="381740" y="443883"/>
                  </a:cubicBezTo>
                  <a:cubicBezTo>
                    <a:pt x="373370" y="439698"/>
                    <a:pt x="363985" y="437964"/>
                    <a:pt x="355107" y="435005"/>
                  </a:cubicBezTo>
                  <a:cubicBezTo>
                    <a:pt x="347041" y="422906"/>
                    <a:pt x="333654" y="399052"/>
                    <a:pt x="319596" y="390617"/>
                  </a:cubicBezTo>
                  <a:cubicBezTo>
                    <a:pt x="263787" y="357132"/>
                    <a:pt x="321116" y="427653"/>
                    <a:pt x="239697" y="346229"/>
                  </a:cubicBezTo>
                  <a:cubicBezTo>
                    <a:pt x="233779" y="340310"/>
                    <a:pt x="228638" y="333495"/>
                    <a:pt x="221942" y="328473"/>
                  </a:cubicBezTo>
                  <a:cubicBezTo>
                    <a:pt x="204871" y="315669"/>
                    <a:pt x="183765" y="308052"/>
                    <a:pt x="168676" y="292963"/>
                  </a:cubicBezTo>
                  <a:cubicBezTo>
                    <a:pt x="125620" y="249907"/>
                    <a:pt x="147094" y="266738"/>
                    <a:pt x="106532" y="239697"/>
                  </a:cubicBezTo>
                  <a:cubicBezTo>
                    <a:pt x="82861" y="168678"/>
                    <a:pt x="118368" y="251532"/>
                    <a:pt x="71022" y="204186"/>
                  </a:cubicBezTo>
                  <a:cubicBezTo>
                    <a:pt x="64405" y="197569"/>
                    <a:pt x="67990" y="184860"/>
                    <a:pt x="62144" y="177553"/>
                  </a:cubicBezTo>
                  <a:cubicBezTo>
                    <a:pt x="55479" y="169222"/>
                    <a:pt x="44389" y="165716"/>
                    <a:pt x="35511" y="159798"/>
                  </a:cubicBezTo>
                  <a:lnTo>
                    <a:pt x="8878" y="79899"/>
                  </a:lnTo>
                  <a:lnTo>
                    <a:pt x="0" y="53266"/>
                  </a:lnTo>
                  <a:cubicBezTo>
                    <a:pt x="9893" y="13695"/>
                    <a:pt x="22194" y="8878"/>
                    <a:pt x="26633" y="0"/>
                  </a:cubicBezTo>
                  <a:close/>
                </a:path>
              </a:pathLst>
            </a:custGeom>
            <a:solidFill>
              <a:srgbClr val="7DC7FF">
                <a:alpha val="50196"/>
              </a:srgbClr>
            </a:solidFill>
            <a:ln w="11113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5" name="表格 4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60602" y="3605347"/>
          <a:ext cx="11576847" cy="3230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73687"/>
                <a:gridCol w="1137895"/>
                <a:gridCol w="1137895"/>
                <a:gridCol w="1137895"/>
                <a:gridCol w="1137895"/>
                <a:gridCol w="1137895"/>
                <a:gridCol w="1137895"/>
                <a:gridCol w="1137895"/>
                <a:gridCol w="1137895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DukeMTMC ---&gt; Market1501</a:t>
                      </a:r>
                      <a:endParaRPr lang="en-US" altLang="zh-CN" dirty="0" smtClean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Market1501 ---&gt; DukeMTMC</a:t>
                      </a:r>
                      <a:endParaRPr lang="en-US" altLang="zh-CN" dirty="0" smtClean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Rank-1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Rank-5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Rank-10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Rank-5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Rank-10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mAP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Supervised Learning</a:t>
                      </a:r>
                      <a:r>
                        <a:rPr lang="zh-CN" altLang="en-US" b="1" dirty="0" smtClean="0"/>
                        <a:t>（性能上限）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91.9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97.4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82.8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92.2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94.9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69.8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SPGAN-CVPR2018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75.8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82.4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46.4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62.3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68.0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26.2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TJ-AIDL--CVPR2018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58.2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74.8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44.3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59.6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65.0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23.0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HHL--CVPR2018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62.2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78.8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84.0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46.9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66.7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27.2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UDAR—NIPS2018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75.8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89.5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53.7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68.4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83.5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49.0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Ours 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（性能领先）</a:t>
                      </a:r>
                      <a:endParaRPr lang="zh-CN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84.5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93.5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95.7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64.0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71.7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--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--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C00000"/>
                          </a:solidFill>
                        </a:rPr>
                        <a:t>53.4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506731" y="2972763"/>
                <a:ext cx="4356165" cy="47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𝑏𝑎𝑡𝑐h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𝑖𝑑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nary>
                                    </m:e>
                                  </m:box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𝑏𝑎𝑡𝑐h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𝑖𝑑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" y="2752090"/>
                <a:ext cx="4356100" cy="711835"/>
              </a:xfrm>
              <a:prstGeom prst="rect">
                <a:avLst/>
              </a:prstGeom>
              <a:blipFill rotWithShape="0">
                <a:blip r:embed="rId2"/>
                <a:stretch>
                  <a:fillRect t="-30769" b="-6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65406" y="1017279"/>
            <a:ext cx="5025534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提出了判别聚类（</a:t>
            </a:r>
            <a:r>
              <a:rPr lang="en-US" altLang="zh-CN" dirty="0" err="1"/>
              <a:t>ADCluster</a:t>
            </a:r>
            <a:r>
              <a:rPr lang="en-US" altLang="zh-CN" dirty="0"/>
              <a:t>) </a:t>
            </a:r>
            <a:r>
              <a:rPr lang="zh-CN" altLang="en-US" dirty="0"/>
              <a:t>通用无监督迁移学习方法，并且在行人识别任务上达到国际领先水平（下表）。</a:t>
            </a:r>
            <a:r>
              <a:rPr lang="zh-CN" altLang="en-US" b="1" dirty="0">
                <a:solidFill>
                  <a:srgbClr val="C00000"/>
                </a:solidFill>
              </a:rPr>
              <a:t>为无监督迁移学习奠定理论基础</a:t>
            </a:r>
            <a:r>
              <a:rPr lang="zh-CN" altLang="en-US" b="1" dirty="0" smtClean="0">
                <a:solidFill>
                  <a:srgbClr val="C00000"/>
                </a:solidFill>
              </a:rPr>
              <a:t>。相关成果发表在</a:t>
            </a:r>
            <a:r>
              <a:rPr lang="en-US" altLang="zh-CN" b="1" dirty="0">
                <a:solidFill>
                  <a:srgbClr val="C00000"/>
                </a:solidFill>
              </a:rPr>
              <a:t>IEEE CVPR2020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待集成算法：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迁移半自动目标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识别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221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待开发功能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>
                <a:sym typeface="+mn-ea"/>
              </a:rPr>
              <a:t>用户管理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、用户注册。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、各个用户之间数据隔离。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、任务过程中消息通知。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8013" y="4383088"/>
            <a:ext cx="7747000" cy="1446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谢谢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013" y="5926138"/>
            <a:ext cx="4070350" cy="522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Thanks for your attention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09613" y="5876925"/>
            <a:ext cx="55435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图片 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001000" y="5105400"/>
            <a:ext cx="1314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0352088" y="6065838"/>
            <a:ext cx="15398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www.pcl.ac.cn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116888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57300" y="1343694"/>
            <a:ext cx="10013212" cy="4557376"/>
            <a:chOff x="1257300" y="1343694"/>
            <a:chExt cx="8239713" cy="3778617"/>
          </a:xfrm>
        </p:grpSpPr>
        <p:pic>
          <p:nvPicPr>
            <p:cNvPr id="6" name="Picture 2" descr="查看源图像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660" y="1343694"/>
              <a:ext cx="4611660" cy="3222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71"/>
            <p:cNvSpPr>
              <a:spLocks noChangeArrowheads="1"/>
            </p:cNvSpPr>
            <p:nvPr/>
          </p:nvSpPr>
          <p:spPr bwMode="auto">
            <a:xfrm>
              <a:off x="3276954" y="4595261"/>
              <a:ext cx="4700719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latinLnBrk="1"/>
              <a:r>
                <a:rPr lang="zh-CN" altLang="en-US" sz="20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高昂的标注成本</a:t>
              </a:r>
              <a:endParaRPr lang="en-US" altLang="zh-CN" sz="2000" b="1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4750" y="2495990"/>
              <a:ext cx="572096" cy="34503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8591030" y="2751667"/>
              <a:ext cx="455759" cy="324393"/>
              <a:chOff x="561975" y="2309813"/>
              <a:chExt cx="4295775" cy="2860986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" y="2309813"/>
                <a:ext cx="4295775" cy="2860986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sp>
            <p:nvSpPr>
              <p:cNvPr id="11" name="矩形 10"/>
              <p:cNvSpPr/>
              <p:nvPr/>
            </p:nvSpPr>
            <p:spPr>
              <a:xfrm>
                <a:off x="3305175" y="2933700"/>
                <a:ext cx="409575" cy="53340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14750" y="2743199"/>
                <a:ext cx="485775" cy="8286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076700" y="2768600"/>
                <a:ext cx="485775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562099" y="2708275"/>
                <a:ext cx="412751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266824" y="2708275"/>
                <a:ext cx="396876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889000" y="3486151"/>
                <a:ext cx="1168400" cy="7747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41400" y="3571874"/>
                <a:ext cx="1343025" cy="879476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892300" y="3433763"/>
                <a:ext cx="644525" cy="31908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124200" y="3824443"/>
                <a:ext cx="742949" cy="62055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053" y="2569741"/>
              <a:ext cx="531290" cy="341043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3591" y="2939283"/>
              <a:ext cx="518478" cy="30906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5164" y="2784765"/>
              <a:ext cx="649145" cy="424768"/>
            </a:xfrm>
            <a:prstGeom prst="rect">
              <a:avLst/>
            </a:prstGeom>
          </p:spPr>
        </p:pic>
        <p:sp>
          <p:nvSpPr>
            <p:cNvPr id="23" name="燕尾形箭头 22"/>
            <p:cNvSpPr>
              <a:spLocks noChangeArrowheads="1"/>
            </p:cNvSpPr>
            <p:nvPr/>
          </p:nvSpPr>
          <p:spPr bwMode="auto">
            <a:xfrm>
              <a:off x="2652695" y="2839910"/>
              <a:ext cx="495623" cy="220904"/>
            </a:xfrm>
            <a:prstGeom prst="notchedRightArrow">
              <a:avLst>
                <a:gd name="adj1" fmla="val 50000"/>
                <a:gd name="adj2" fmla="val 50122"/>
              </a:avLst>
            </a:prstGeom>
            <a:solidFill>
              <a:srgbClr val="000099"/>
            </a:solidFill>
            <a:ln w="25400" algn="ctr">
              <a:solidFill>
                <a:srgbClr val="000099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zh-CN" altLang="en-US"/>
            </a:p>
          </p:txBody>
        </p:sp>
        <p:sp>
          <p:nvSpPr>
            <p:cNvPr id="24" name="燕尾形箭头 23"/>
            <p:cNvSpPr>
              <a:spLocks noChangeArrowheads="1"/>
            </p:cNvSpPr>
            <p:nvPr/>
          </p:nvSpPr>
          <p:spPr bwMode="auto">
            <a:xfrm>
              <a:off x="7804319" y="2838701"/>
              <a:ext cx="468562" cy="220904"/>
            </a:xfrm>
            <a:prstGeom prst="notchedRightArrow">
              <a:avLst>
                <a:gd name="adj1" fmla="val 50000"/>
                <a:gd name="adj2" fmla="val 50122"/>
              </a:avLst>
            </a:prstGeom>
            <a:solidFill>
              <a:srgbClr val="000099"/>
            </a:solidFill>
            <a:ln w="25400" algn="ctr">
              <a:solidFill>
                <a:srgbClr val="000099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zh-CN" altLang="en-US"/>
            </a:p>
          </p:txBody>
        </p:sp>
        <p:sp>
          <p:nvSpPr>
            <p:cNvPr id="25" name="流程图: 磁盘 24"/>
            <p:cNvSpPr>
              <a:spLocks noChangeArrowheads="1"/>
            </p:cNvSpPr>
            <p:nvPr/>
          </p:nvSpPr>
          <p:spPr bwMode="auto">
            <a:xfrm>
              <a:off x="1520913" y="2424559"/>
              <a:ext cx="1062054" cy="999997"/>
            </a:xfrm>
            <a:prstGeom prst="flowChartMagneticDisk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6" name="流程图: 磁盘 25"/>
            <p:cNvSpPr>
              <a:spLocks noChangeArrowheads="1"/>
            </p:cNvSpPr>
            <p:nvPr/>
          </p:nvSpPr>
          <p:spPr bwMode="auto">
            <a:xfrm>
              <a:off x="8272881" y="2396947"/>
              <a:ext cx="938813" cy="959710"/>
            </a:xfrm>
            <a:prstGeom prst="flowChartMagneticDisk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105" y="2905659"/>
              <a:ext cx="699541" cy="449046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28" name="Rectangle 71"/>
            <p:cNvSpPr>
              <a:spLocks noChangeArrowheads="1"/>
            </p:cNvSpPr>
            <p:nvPr/>
          </p:nvSpPr>
          <p:spPr bwMode="auto">
            <a:xfrm>
              <a:off x="1257300" y="1829452"/>
              <a:ext cx="1512168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latinLnBrk="1"/>
              <a:r>
                <a:rPr lang="zh-CN" altLang="en-US" sz="1600" b="1" dirty="0" smtClean="0">
                  <a:latin typeface="+mj-ea"/>
                  <a:ea typeface="+mj-ea"/>
                  <a:cs typeface="Arial Unicode MS" panose="020B0604020202020204" pitchFamily="34" charset="-122"/>
                </a:rPr>
                <a:t>图像</a:t>
              </a:r>
              <a:endParaRPr lang="en-US" altLang="zh-CN" sz="1600" b="1" dirty="0" smtClean="0">
                <a:latin typeface="+mj-ea"/>
                <a:ea typeface="+mj-ea"/>
                <a:cs typeface="Arial Unicode MS" panose="020B0604020202020204" pitchFamily="34" charset="-122"/>
              </a:endParaRPr>
            </a:p>
            <a:p>
              <a:pPr algn="ctr" latinLnBrk="1"/>
              <a:r>
                <a:rPr lang="zh-CN" altLang="en-US" sz="1600" b="1" dirty="0" smtClean="0">
                  <a:latin typeface="+mj-ea"/>
                  <a:ea typeface="+mj-ea"/>
                  <a:cs typeface="Arial Unicode MS" panose="020B0604020202020204" pitchFamily="34" charset="-122"/>
                </a:rPr>
                <a:t>视频资料库</a:t>
              </a:r>
              <a:endParaRPr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  <p:sp>
          <p:nvSpPr>
            <p:cNvPr id="29" name="Rectangle 71"/>
            <p:cNvSpPr>
              <a:spLocks noChangeArrowheads="1"/>
            </p:cNvSpPr>
            <p:nvPr/>
          </p:nvSpPr>
          <p:spPr bwMode="auto">
            <a:xfrm>
              <a:off x="7984845" y="1849639"/>
              <a:ext cx="1512168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latinLnBrk="1"/>
              <a:r>
                <a:rPr kumimoji="1" lang="zh-CN" altLang="en-US" sz="1600" b="1" dirty="0">
                  <a:latin typeface="+mj-ea"/>
                  <a:ea typeface="+mj-ea"/>
                  <a:cs typeface="Arial Unicode MS" panose="020B0604020202020204" pitchFamily="34" charset="-122"/>
                </a:rPr>
                <a:t>标注</a:t>
              </a:r>
              <a:endParaRPr kumimoji="1"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  <a:p>
              <a:pPr algn="ctr" latinLnBrk="1"/>
              <a:r>
                <a:rPr kumimoji="1" lang="zh-CN" altLang="en-US" sz="1600" b="1" dirty="0">
                  <a:latin typeface="+mj-ea"/>
                  <a:ea typeface="+mj-ea"/>
                  <a:cs typeface="Arial Unicode MS" panose="020B0604020202020204" pitchFamily="34" charset="-122"/>
                </a:rPr>
                <a:t>数据库</a:t>
              </a:r>
              <a:endParaRPr kumimoji="1"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</p:grpSp>
      <p:sp>
        <p:nvSpPr>
          <p:cNvPr id="31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116888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00037" y="1341438"/>
            <a:ext cx="10853515" cy="2513012"/>
            <a:chOff x="300038" y="1341438"/>
            <a:chExt cx="8736012" cy="2513012"/>
          </a:xfrm>
        </p:grpSpPr>
        <p:pic>
          <p:nvPicPr>
            <p:cNvPr id="21" name="图片 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00038" y="1511300"/>
              <a:ext cx="1733550" cy="2205038"/>
            </a:xfrm>
            <a:prstGeom prst="rect">
              <a:avLst/>
            </a:prstGeom>
            <a:noFill/>
            <a:ln w="38100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矩形 2"/>
            <p:cNvSpPr>
              <a:spLocks noChangeArrowheads="1"/>
            </p:cNvSpPr>
            <p:nvPr/>
          </p:nvSpPr>
          <p:spPr bwMode="auto">
            <a:xfrm>
              <a:off x="2033588" y="1362075"/>
              <a:ext cx="2592387" cy="2492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latinLnBrk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“人类只需要极少的样本就可以学习到新的概念，而机器学习算法通常需要数百个样本才能达到同样的性能。”</a:t>
              </a:r>
              <a:endParaRPr kumimoji="0" lang="en-US" altLang="zh-CN" sz="18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 latinLnBrk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kumimoji="0" lang="en-US" altLang="zh-CN" sz="14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--  Science 350, 1332 (2015)</a:t>
              </a:r>
              <a:endParaRPr kumimoji="0" lang="en-US" altLang="zh-CN" sz="14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23" name="图片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51388" y="1506538"/>
              <a:ext cx="1697037" cy="2228850"/>
            </a:xfrm>
            <a:prstGeom prst="rect">
              <a:avLst/>
            </a:prstGeom>
            <a:noFill/>
            <a:ln w="38100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10"/>
            <p:cNvSpPr>
              <a:spLocks noChangeArrowheads="1"/>
            </p:cNvSpPr>
            <p:nvPr/>
          </p:nvSpPr>
          <p:spPr bwMode="auto">
            <a:xfrm>
              <a:off x="6443663" y="1341438"/>
              <a:ext cx="2592387" cy="249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“在人类学习的过程，多个神经序列可从一个共同的前体序列的生长和分解中形成。进而自主学习”</a:t>
              </a:r>
              <a:endParaRPr kumimoji="0" lang="en-US" altLang="zh-CN" sz="1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-- Nature 528, 7582 (2015)</a:t>
              </a:r>
              <a:endParaRPr kumimoji="0" lang="zh-CN" altLang="en-US" sz="1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300038" y="3933825"/>
            <a:ext cx="10853514" cy="723900"/>
          </a:xfrm>
          <a:prstGeom prst="rect">
            <a:avLst/>
          </a:prstGeom>
          <a:noFill/>
          <a:ln w="25400" algn="ctr">
            <a:solidFill>
              <a:srgbClr val="00006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tIns="36000" rIns="36000" bIns="360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黑体" panose="02010609060101010101" charset="-122"/>
                <a:ea typeface="黑体" panose="02010609060101010101" charset="-122"/>
              </a:rPr>
              <a:t>自然科学</a:t>
            </a:r>
            <a:r>
              <a:rPr kumimoji="0" lang="zh-CN" altLang="zh-CN" sz="2400" dirty="0">
                <a:latin typeface="黑体" panose="02010609060101010101" charset="-122"/>
                <a:ea typeface="黑体" panose="02010609060101010101" charset="-122"/>
              </a:rPr>
              <a:t>成果表明：人类视觉认知呈现</a:t>
            </a:r>
            <a:r>
              <a:rPr kumimoji="0" lang="zh-CN" altLang="zh-CN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弱</a:t>
            </a:r>
            <a:r>
              <a:rPr kumimoji="0" lang="zh-CN" altLang="zh-CN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监督</a:t>
            </a:r>
            <a:r>
              <a:rPr kumimoji="0" lang="zh-CN" altLang="en-US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kumimoji="0" lang="zh-CN" altLang="en-US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可迁移与自学习</a:t>
            </a:r>
            <a:r>
              <a:rPr kumimoji="0" lang="zh-CN" altLang="zh-CN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特性</a:t>
            </a:r>
            <a:endParaRPr kumimoji="0" lang="zh-CN" altLang="en-US" sz="2400" dirty="0">
              <a:solidFill>
                <a:srgbClr val="C1030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300038" y="4724400"/>
            <a:ext cx="10853514" cy="1944688"/>
            <a:chOff x="300038" y="4725144"/>
            <a:chExt cx="8496300" cy="1944216"/>
          </a:xfrm>
        </p:grpSpPr>
        <p:sp>
          <p:nvSpPr>
            <p:cNvPr id="27" name="矩形 12"/>
            <p:cNvSpPr>
              <a:spLocks noChangeArrowheads="1"/>
            </p:cNvSpPr>
            <p:nvPr/>
          </p:nvSpPr>
          <p:spPr bwMode="auto">
            <a:xfrm>
              <a:off x="300038" y="5229200"/>
              <a:ext cx="8496300" cy="1440160"/>
            </a:xfrm>
            <a:prstGeom prst="rect">
              <a:avLst/>
            </a:prstGeom>
            <a:noFill/>
            <a:ln w="25400" algn="ctr">
              <a:solidFill>
                <a:srgbClr val="000066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tIns="36000" rIns="36000" bIns="3600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dirty="0">
                  <a:latin typeface="黑体" panose="02010609060101010101" charset="-122"/>
                  <a:ea typeface="黑体" panose="02010609060101010101" charset="-122"/>
                </a:rPr>
                <a:t>能否</a:t>
              </a:r>
              <a:r>
                <a:rPr kumimoji="0" lang="zh-CN" altLang="en-US" sz="2400" dirty="0" smtClean="0">
                  <a:latin typeface="黑体" panose="02010609060101010101" charset="-122"/>
                  <a:ea typeface="黑体" panose="02010609060101010101" charset="-122"/>
                </a:rPr>
                <a:t>建立弱监督、可迁移的学习机制，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显著</a:t>
              </a:r>
              <a:r>
                <a:rPr kumimoji="0" lang="zh-CN" altLang="en-US" sz="2400" dirty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减少标注信息、提升模型的通用性和场景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适应性。</a:t>
              </a:r>
              <a:r>
                <a:rPr kumimoji="0" lang="zh-CN" altLang="en-US" sz="2400" dirty="0" smtClean="0">
                  <a:latin typeface="黑体" panose="02010609060101010101" charset="-122"/>
                  <a:ea typeface="黑体" panose="02010609060101010101" charset="-122"/>
                </a:rPr>
                <a:t>本项目组以此为目标进行科学研究与工程开发，旨在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建立起国际领先的数据框架平台与检测识别算法。</a:t>
              </a:r>
              <a:endParaRPr kumimoji="0" lang="zh-CN" altLang="en-US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8" name="下箭头 2"/>
            <p:cNvSpPr>
              <a:spLocks noChangeArrowheads="1"/>
            </p:cNvSpPr>
            <p:nvPr/>
          </p:nvSpPr>
          <p:spPr bwMode="auto">
            <a:xfrm>
              <a:off x="3995937" y="4725144"/>
              <a:ext cx="389037" cy="50405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66"/>
            </a:solidFill>
            <a:ln w="9525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u="sng"/>
            </a:p>
          </p:txBody>
        </p:sp>
      </p:grpSp>
      <p:sp>
        <p:nvSpPr>
          <p:cNvPr id="14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161290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系统架构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3780" y="1318260"/>
            <a:ext cx="4046220" cy="5334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页面操作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6420" y="2895600"/>
            <a:ext cx="1188720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8520" y="2903220"/>
            <a:ext cx="1257935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自动标注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90160" y="2895600"/>
            <a:ext cx="1135380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人工校验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83575" y="2887980"/>
            <a:ext cx="1179195" cy="441960"/>
          </a:xfrm>
          <a:prstGeom prst="rect">
            <a:avLst/>
          </a:prstGeom>
          <a:solidFill>
            <a:schemeClr val="tx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模型重训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曲线连接符 7" title="大"/>
          <p:cNvCxnSpPr/>
          <p:nvPr/>
        </p:nvCxnSpPr>
        <p:spPr>
          <a:xfrm rot="10800000" flipV="1">
            <a:off x="2437130" y="1859280"/>
            <a:ext cx="1767840" cy="975360"/>
          </a:xfrm>
          <a:prstGeom prst="curvedConnector3">
            <a:avLst>
              <a:gd name="adj1" fmla="val 4996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endCxn id="5" idx="0"/>
          </p:cNvCxnSpPr>
          <p:nvPr/>
        </p:nvCxnSpPr>
        <p:spPr>
          <a:xfrm rot="10800000" flipV="1">
            <a:off x="4027170" y="1805940"/>
            <a:ext cx="1106805" cy="10972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endCxn id="6" idx="0"/>
          </p:cNvCxnSpPr>
          <p:nvPr/>
        </p:nvCxnSpPr>
        <p:spPr>
          <a:xfrm rot="5400000">
            <a:off x="5281930" y="2227580"/>
            <a:ext cx="1043940" cy="292100"/>
          </a:xfrm>
          <a:prstGeom prst="curvedConnector3">
            <a:avLst>
              <a:gd name="adj1" fmla="val 500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磁盘 12"/>
          <p:cNvSpPr/>
          <p:nvPr/>
        </p:nvSpPr>
        <p:spPr>
          <a:xfrm>
            <a:off x="2074545" y="4739640"/>
            <a:ext cx="746760" cy="777240"/>
          </a:xfrm>
          <a:prstGeom prst="flowChartMagneticDisk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MINIO</a:t>
            </a:r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图像及视频存储</a:t>
            </a:r>
            <a:endParaRPr lang="zh-CN" altLang="en-US" sz="1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3" idx="2"/>
            <a:endCxn id="13" idx="1"/>
          </p:cNvCxnSpPr>
          <p:nvPr/>
        </p:nvCxnSpPr>
        <p:spPr>
          <a:xfrm>
            <a:off x="2430780" y="3337560"/>
            <a:ext cx="17145" cy="1402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523365" y="4678680"/>
            <a:ext cx="9349105" cy="991235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lgDash"/>
          </a:ln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流程图: 直接访问存储器 21"/>
          <p:cNvSpPr/>
          <p:nvPr/>
        </p:nvSpPr>
        <p:spPr>
          <a:xfrm>
            <a:off x="5570220" y="4884420"/>
            <a:ext cx="1577340" cy="525780"/>
          </a:xfrm>
          <a:prstGeom prst="flowChartMagneticDrum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标注信息存储</a:t>
            </a:r>
            <a:endParaRPr lang="zh-CN" altLang="en-US" sz="1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585970" y="3368040"/>
            <a:ext cx="1005840" cy="1310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5744210" y="3368040"/>
            <a:ext cx="19050" cy="127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025140" y="3829050"/>
            <a:ext cx="1615440" cy="55626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人、车、人脸目标检测，视频追踪、</a:t>
            </a:r>
            <a:r>
              <a:rPr lang="en-US" altLang="zh-CN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ReID</a:t>
            </a:r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人车识别</a:t>
            </a:r>
            <a:endParaRPr lang="zh-CN" altLang="en-US" sz="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19570" y="2903220"/>
            <a:ext cx="1227455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曲线连接符 27"/>
          <p:cNvCxnSpPr>
            <a:endCxn id="27" idx="0"/>
          </p:cNvCxnSpPr>
          <p:nvPr/>
        </p:nvCxnSpPr>
        <p:spPr>
          <a:xfrm rot="5400000" flipV="1">
            <a:off x="6329680" y="1899285"/>
            <a:ext cx="1051560" cy="955675"/>
          </a:xfrm>
          <a:prstGeom prst="curvedConnector3">
            <a:avLst>
              <a:gd name="adj1" fmla="val 5003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/>
          <p:nvPr/>
        </p:nvCxnSpPr>
        <p:spPr>
          <a:xfrm>
            <a:off x="6910070" y="1859280"/>
            <a:ext cx="1859280" cy="990600"/>
          </a:xfrm>
          <a:prstGeom prst="curvedConnector3">
            <a:avLst>
              <a:gd name="adj1" fmla="val 500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522730" y="2697480"/>
            <a:ext cx="9349740" cy="1798320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lgDash"/>
          </a:ln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45590" y="4655820"/>
            <a:ext cx="434340" cy="2971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存储系统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33220" y="2907030"/>
            <a:ext cx="259080" cy="1653540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后端应用系统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53210" y="2292985"/>
            <a:ext cx="9334500" cy="19177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sz="12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反向代理</a:t>
            </a:r>
            <a:r>
              <a:rPr lang="en-US" altLang="zh-CN" sz="12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endParaRPr lang="en-US" altLang="zh-CN" sz="12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/>
          <p:cNvCxnSpPr>
            <a:stCxn id="5" idx="2"/>
          </p:cNvCxnSpPr>
          <p:nvPr/>
        </p:nvCxnSpPr>
        <p:spPr>
          <a:xfrm>
            <a:off x="4027805" y="3345180"/>
            <a:ext cx="17145" cy="4876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6" idx="3"/>
            <a:endCxn id="7" idx="2"/>
          </p:cNvCxnSpPr>
          <p:nvPr/>
        </p:nvCxnSpPr>
        <p:spPr>
          <a:xfrm flipV="1">
            <a:off x="4640580" y="3329940"/>
            <a:ext cx="4232910" cy="777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6" idx="3"/>
            <a:endCxn id="27" idx="1"/>
          </p:cNvCxnSpPr>
          <p:nvPr/>
        </p:nvCxnSpPr>
        <p:spPr>
          <a:xfrm>
            <a:off x="6225540" y="3116580"/>
            <a:ext cx="49403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722485" y="2895600"/>
            <a:ext cx="1149985" cy="441960"/>
          </a:xfrm>
          <a:prstGeom prst="rect">
            <a:avLst/>
          </a:prstGeom>
          <a:solidFill>
            <a:schemeClr val="tx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>
            <a:stCxn id="37" idx="2"/>
          </p:cNvCxnSpPr>
          <p:nvPr/>
        </p:nvCxnSpPr>
        <p:spPr>
          <a:xfrm>
            <a:off x="10297795" y="3337560"/>
            <a:ext cx="10795" cy="13411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/>
          <p:nvPr/>
        </p:nvCxnSpPr>
        <p:spPr>
          <a:xfrm>
            <a:off x="7451090" y="1859280"/>
            <a:ext cx="2674620" cy="1005840"/>
          </a:xfrm>
          <a:prstGeom prst="curvedConnector3">
            <a:avLst>
              <a:gd name="adj1" fmla="val 5002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9013190" y="3360420"/>
            <a:ext cx="15240" cy="128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7329170" y="3352800"/>
            <a:ext cx="4445" cy="1303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972435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上传图片及视频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022090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选择模型及数据进行自动标注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20030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对自动标注结果进行修正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273165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度量标注人员工作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40270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使用人工标注结果进行模型重训，提高精度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95665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系统以用户为单位管理数据，用户之间隔离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946910" y="383730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图片及视频数据存储在分布式对象存储系统中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72815" y="344678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调用指定模型对图片进行标注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819640" y="36480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用户创建、删除、修改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537575" y="36360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模型重训任务信息及实时可视化信息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979920" y="36861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工作量的度量，每天定时处理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320030" y="34963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人工校验标注信息保存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802245" y="336042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对指定模型进行重训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4182110" y="4389120"/>
            <a:ext cx="0" cy="2895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3689350" y="43853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模型基本信息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0" name="直接箭头连接符 59"/>
          <p:cNvCxnSpPr>
            <a:stCxn id="3" idx="3"/>
            <a:endCxn id="5" idx="1"/>
          </p:cNvCxnSpPr>
          <p:nvPr/>
        </p:nvCxnSpPr>
        <p:spPr>
          <a:xfrm>
            <a:off x="3025140" y="3116580"/>
            <a:ext cx="37338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" idx="3"/>
            <a:endCxn id="6" idx="1"/>
          </p:cNvCxnSpPr>
          <p:nvPr/>
        </p:nvCxnSpPr>
        <p:spPr>
          <a:xfrm flipV="1">
            <a:off x="4656455" y="3116580"/>
            <a:ext cx="43370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225425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099435" y="2098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上传图片及视频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76174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50291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769350" y="262128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7787267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Oval 26"/>
          <p:cNvSpPr/>
          <p:nvPr/>
        </p:nvSpPr>
        <p:spPr>
          <a:xfrm>
            <a:off x="5162731" y="1355179"/>
            <a:ext cx="1598752" cy="109327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叶齐祥</a:t>
            </a:r>
            <a:endParaRPr lang="en-SG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Arrow Connector 4"/>
          <p:cNvCxnSpPr>
            <a:stCxn id="10" idx="3"/>
            <a:endCxn id="18" idx="7"/>
          </p:cNvCxnSpPr>
          <p:nvPr/>
        </p:nvCxnSpPr>
        <p:spPr>
          <a:xfrm flipH="1">
            <a:off x="4490258" y="2288351"/>
            <a:ext cx="906605" cy="32252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Oval 25"/>
          <p:cNvSpPr/>
          <p:nvPr/>
        </p:nvSpPr>
        <p:spPr>
          <a:xfrm>
            <a:off x="8121110" y="2594861"/>
            <a:ext cx="1610824" cy="1109052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邹安平</a:t>
            </a:r>
            <a:endParaRPr lang="en-SG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25"/>
          <p:cNvSpPr/>
          <p:nvPr/>
        </p:nvSpPr>
        <p:spPr>
          <a:xfrm>
            <a:off x="2984633" y="4548468"/>
            <a:ext cx="1432500" cy="1116158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宋</a:t>
            </a:r>
            <a:r>
              <a:rPr lang="zh-CN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璟</a:t>
            </a:r>
            <a:endParaRPr lang="en-US" altLang="zh-CN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（北大）</a:t>
            </a:r>
            <a:endParaRPr lang="zh-CN" alt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val 25"/>
          <p:cNvSpPr/>
          <p:nvPr/>
        </p:nvSpPr>
        <p:spPr>
          <a:xfrm>
            <a:off x="3115334" y="2448458"/>
            <a:ext cx="1610824" cy="1109052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吕时建</a:t>
            </a:r>
            <a:endParaRPr lang="en-SG" altLang="zh-C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4"/>
          <p:cNvCxnSpPr>
            <a:stCxn id="10" idx="5"/>
          </p:cNvCxnSpPr>
          <p:nvPr/>
        </p:nvCxnSpPr>
        <p:spPr>
          <a:xfrm>
            <a:off x="6527351" y="2288351"/>
            <a:ext cx="1941868" cy="496386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Oval 25"/>
          <p:cNvSpPr/>
          <p:nvPr/>
        </p:nvSpPr>
        <p:spPr>
          <a:xfrm>
            <a:off x="135890" y="4467860"/>
            <a:ext cx="1827530" cy="1109345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翟云鹏</a:t>
            </a:r>
            <a:endParaRPr lang="en-US" altLang="zh-CN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（组长）</a:t>
            </a:r>
            <a:endParaRPr lang="zh-CN" altLang="en-US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Straight Arrow Connector 4"/>
          <p:cNvCxnSpPr>
            <a:stCxn id="18" idx="4"/>
            <a:endCxn id="28" idx="7"/>
          </p:cNvCxnSpPr>
          <p:nvPr/>
        </p:nvCxnSpPr>
        <p:spPr>
          <a:xfrm flipH="1">
            <a:off x="1696341" y="3558145"/>
            <a:ext cx="2225040" cy="107251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"/>
          <p:cNvCxnSpPr>
            <a:stCxn id="14" idx="4"/>
            <a:endCxn id="35" idx="0"/>
          </p:cNvCxnSpPr>
          <p:nvPr/>
        </p:nvCxnSpPr>
        <p:spPr>
          <a:xfrm>
            <a:off x="8926830" y="3703955"/>
            <a:ext cx="64135" cy="99250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"/>
          <p:cNvCxnSpPr>
            <a:stCxn id="14" idx="5"/>
            <a:endCxn id="32" idx="0"/>
          </p:cNvCxnSpPr>
          <p:nvPr/>
        </p:nvCxnSpPr>
        <p:spPr>
          <a:xfrm>
            <a:off x="9496034" y="3541496"/>
            <a:ext cx="957118" cy="1199231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-138665" y="5710838"/>
            <a:ext cx="208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可迁移识别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3050683" y="5692077"/>
            <a:ext cx="1403236" cy="377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可迁移分割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963641" y="1779149"/>
            <a:ext cx="18545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新加坡国立、</a:t>
            </a:r>
            <a:r>
              <a:rPr lang="zh-CN" altLang="en-US" dirty="0" smtClean="0"/>
              <a:t>算法研究</a:t>
            </a:r>
            <a:r>
              <a:rPr lang="en-US" altLang="zh-CN" dirty="0" smtClean="0"/>
              <a:t>Mentor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4494245" y="891638"/>
            <a:ext cx="141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子课题</a:t>
            </a:r>
            <a:endParaRPr lang="en-US" altLang="zh-CN" dirty="0" smtClean="0"/>
          </a:p>
          <a:p>
            <a:r>
              <a:rPr lang="zh-CN" altLang="en-US" dirty="0" smtClean="0"/>
              <a:t>负责人</a:t>
            </a:r>
            <a:endParaRPr lang="zh-CN" altLang="en-US" dirty="0"/>
          </a:p>
        </p:txBody>
      </p:sp>
      <p:sp>
        <p:nvSpPr>
          <p:cNvPr id="32" name="Oval 25"/>
          <p:cNvSpPr/>
          <p:nvPr/>
        </p:nvSpPr>
        <p:spPr>
          <a:xfrm>
            <a:off x="9700388" y="4740727"/>
            <a:ext cx="1505527" cy="913457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旺静然</a:t>
            </a:r>
            <a:endParaRPr lang="en-SG" altLang="zh-C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25"/>
          <p:cNvSpPr/>
          <p:nvPr/>
        </p:nvSpPr>
        <p:spPr>
          <a:xfrm>
            <a:off x="8121015" y="4696460"/>
            <a:ext cx="1739265" cy="958215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杨博宇</a:t>
            </a:r>
            <a:endParaRPr lang="zh-CN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（中科院</a:t>
            </a:r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endParaRPr lang="zh-CN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83360" y="2139669"/>
            <a:ext cx="17814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en-US" altLang="zh-CN" dirty="0" smtClean="0"/>
              <a:t>Java</a:t>
            </a:r>
            <a:r>
              <a:rPr lang="zh-CN" altLang="en-US" dirty="0"/>
              <a:t>工程师</a:t>
            </a:r>
            <a:r>
              <a:rPr lang="zh-CN" altLang="en-US" dirty="0" smtClean="0"/>
              <a:t>软件开发</a:t>
            </a:r>
            <a:endParaRPr lang="zh-CN" altLang="en-US" dirty="0"/>
          </a:p>
        </p:txBody>
      </p:sp>
      <p:cxnSp>
        <p:nvCxnSpPr>
          <p:cNvPr id="44" name="Straight Arrow Connector 4"/>
          <p:cNvCxnSpPr>
            <a:stCxn id="10" idx="4"/>
            <a:endCxn id="35" idx="0"/>
          </p:cNvCxnSpPr>
          <p:nvPr/>
        </p:nvCxnSpPr>
        <p:spPr>
          <a:xfrm>
            <a:off x="5962107" y="2448458"/>
            <a:ext cx="3028950" cy="224790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"/>
          <p:cNvCxnSpPr>
            <a:stCxn id="18" idx="4"/>
            <a:endCxn id="63" idx="0"/>
          </p:cNvCxnSpPr>
          <p:nvPr/>
        </p:nvCxnSpPr>
        <p:spPr>
          <a:xfrm flipH="1">
            <a:off x="2377202" y="3557510"/>
            <a:ext cx="1543544" cy="98848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8" name="Oval 25"/>
          <p:cNvSpPr/>
          <p:nvPr/>
        </p:nvSpPr>
        <p:spPr>
          <a:xfrm>
            <a:off x="5739564" y="4612649"/>
            <a:ext cx="1431863" cy="1109052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张冲</a:t>
            </a:r>
            <a:endParaRPr lang="en-US" altLang="zh-CN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（北大</a:t>
            </a:r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endParaRPr lang="en-SG" altLang="zh-CN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Straight Arrow Connector 4"/>
          <p:cNvCxnSpPr>
            <a:stCxn id="18" idx="4"/>
            <a:endCxn id="62" idx="0"/>
          </p:cNvCxnSpPr>
          <p:nvPr/>
        </p:nvCxnSpPr>
        <p:spPr>
          <a:xfrm>
            <a:off x="3921381" y="3558145"/>
            <a:ext cx="1219200" cy="103886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"/>
          <p:cNvCxnSpPr>
            <a:stCxn id="18" idx="4"/>
            <a:endCxn id="15" idx="0"/>
          </p:cNvCxnSpPr>
          <p:nvPr/>
        </p:nvCxnSpPr>
        <p:spPr>
          <a:xfrm flipH="1">
            <a:off x="3700883" y="3557510"/>
            <a:ext cx="219863" cy="990958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文本占位符 2"/>
          <p:cNvSpPr txBox="1"/>
          <p:nvPr/>
        </p:nvSpPr>
        <p:spPr>
          <a:xfrm>
            <a:off x="1419670" y="335499"/>
            <a:ext cx="9976459" cy="68897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课题组情况：人员及研究领域</a:t>
            </a:r>
            <a:endParaRPr lang="zh-CN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60" name="Straight Arrow Connector 4"/>
          <p:cNvCxnSpPr>
            <a:endCxn id="10" idx="7"/>
          </p:cNvCxnSpPr>
          <p:nvPr/>
        </p:nvCxnSpPr>
        <p:spPr>
          <a:xfrm flipH="1">
            <a:off x="6527351" y="583172"/>
            <a:ext cx="4701412" cy="93211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2" name="Oval 25"/>
          <p:cNvSpPr/>
          <p:nvPr/>
        </p:nvSpPr>
        <p:spPr>
          <a:xfrm>
            <a:off x="4318000" y="4596765"/>
            <a:ext cx="1644015" cy="1070610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刘峰</a:t>
            </a:r>
            <a:endParaRPr lang="en-US" altLang="zh-CN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（</a:t>
            </a:r>
            <a:r>
              <a:rPr lang="zh-CN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中科院）</a:t>
            </a:r>
            <a:endParaRPr lang="zh-CN" altLang="en-US" sz="1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3" name="Oval 25"/>
          <p:cNvSpPr/>
          <p:nvPr/>
        </p:nvSpPr>
        <p:spPr>
          <a:xfrm>
            <a:off x="1612933" y="4545990"/>
            <a:ext cx="1528537" cy="1109052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单学博</a:t>
            </a:r>
            <a:endParaRPr lang="en-US" altLang="zh-CN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（北大</a:t>
            </a:r>
            <a:r>
              <a:rPr lang="zh-CN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endParaRPr lang="en-SG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Straight Arrow Connector 4"/>
          <p:cNvCxnSpPr>
            <a:stCxn id="18" idx="4"/>
            <a:endCxn id="58" idx="0"/>
          </p:cNvCxnSpPr>
          <p:nvPr/>
        </p:nvCxnSpPr>
        <p:spPr>
          <a:xfrm>
            <a:off x="3920746" y="3557510"/>
            <a:ext cx="2534750" cy="1055139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1517957" y="5700247"/>
            <a:ext cx="16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可迁移检测</a:t>
            </a:r>
            <a:endParaRPr lang="zh-CN" alt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4335442" y="5701661"/>
            <a:ext cx="1550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小样本学习</a:t>
            </a:r>
            <a:endParaRPr lang="zh-CN" altLang="en-US" b="1" dirty="0" smtClean="0">
              <a:latin typeface="+mj-ea"/>
              <a:ea typeface="+mj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739564" y="5710838"/>
            <a:ext cx="1550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可迁移检测</a:t>
            </a:r>
            <a:endParaRPr lang="zh-CN" altLang="en-US" b="1" dirty="0">
              <a:latin typeface="+mj-ea"/>
              <a:ea typeface="+mj-ea"/>
            </a:endParaRPr>
          </a:p>
        </p:txBody>
      </p:sp>
      <p:cxnSp>
        <p:nvCxnSpPr>
          <p:cNvPr id="76" name="Straight Arrow Connector 4"/>
          <p:cNvCxnSpPr>
            <a:stCxn id="10" idx="4"/>
            <a:endCxn id="62" idx="0"/>
          </p:cNvCxnSpPr>
          <p:nvPr/>
        </p:nvCxnSpPr>
        <p:spPr>
          <a:xfrm flipH="1">
            <a:off x="5140325" y="2448560"/>
            <a:ext cx="821690" cy="214820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4"/>
          <p:cNvCxnSpPr>
            <a:stCxn id="10" idx="4"/>
            <a:endCxn id="63" idx="0"/>
          </p:cNvCxnSpPr>
          <p:nvPr/>
        </p:nvCxnSpPr>
        <p:spPr>
          <a:xfrm flipH="1">
            <a:off x="2377202" y="2448458"/>
            <a:ext cx="3584905" cy="2097532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8248632" y="5721701"/>
            <a:ext cx="1550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小样本学习</a:t>
            </a:r>
            <a:endParaRPr lang="zh-CN" altLang="en-US" b="1" dirty="0" smtClean="0">
              <a:latin typeface="+mj-ea"/>
              <a:ea typeface="+mj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798971" y="5753525"/>
            <a:ext cx="1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前端界面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4" name="Oval 25"/>
          <p:cNvSpPr/>
          <p:nvPr/>
        </p:nvSpPr>
        <p:spPr>
          <a:xfrm>
            <a:off x="7036869" y="4644399"/>
            <a:ext cx="1431863" cy="1109052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廖明祥</a:t>
            </a:r>
            <a:endParaRPr lang="en-US" altLang="zh-CN" sz="12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（中科院）</a:t>
            </a:r>
            <a:endParaRPr lang="zh-CN" altLang="en-US" sz="12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981065" y="2454275"/>
            <a:ext cx="601345" cy="228536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4"/>
          <p:cNvCxnSpPr>
            <a:endCxn id="4" idx="0"/>
          </p:cNvCxnSpPr>
          <p:nvPr/>
        </p:nvCxnSpPr>
        <p:spPr>
          <a:xfrm>
            <a:off x="3903980" y="3616960"/>
            <a:ext cx="3848735" cy="102743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036869" y="5725443"/>
            <a:ext cx="1550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latin typeface="+mj-ea"/>
                <a:ea typeface="+mj-ea"/>
              </a:rPr>
              <a:t>弱监督检测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21015" y="2139950"/>
            <a:ext cx="3274695" cy="4154170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16010" y="1651000"/>
            <a:ext cx="2216150" cy="3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半自动开发小组</a:t>
            </a:r>
            <a:endParaRPr lang="zh-CN" altLang="en-US" sz="2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2083" y="3609797"/>
            <a:ext cx="2562455" cy="17786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14" y="1985150"/>
            <a:ext cx="2249713" cy="1621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32791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系统已有功能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326" y="4135516"/>
            <a:ext cx="1854038" cy="150810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数据集管理</a:t>
            </a:r>
            <a:r>
              <a:rPr lang="en-US" altLang="zh-CN" sz="2000" b="1" dirty="0">
                <a:sym typeface="+mn-ea"/>
              </a:rPr>
              <a:t>:  </a:t>
            </a:r>
            <a:r>
              <a:rPr lang="zh-CN" altLang="en-US" dirty="0" smtClean="0">
                <a:sym typeface="+mn-ea"/>
              </a:rPr>
              <a:t>提供</a:t>
            </a:r>
            <a:r>
              <a:rPr lang="zh-CN" altLang="en-US" dirty="0">
                <a:sym typeface="+mn-ea"/>
              </a:rPr>
              <a:t>统一的数据集管理平台，支持视频、图片、医疗影像数据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6022" y="1172801"/>
            <a:ext cx="2113624" cy="150810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自动标注：</a:t>
            </a:r>
            <a:r>
              <a:rPr lang="zh-CN" altLang="en-US" dirty="0">
                <a:sym typeface="+mn-ea"/>
              </a:rPr>
              <a:t>对数据集中视频、图片可以进行自动标注，并能在线查看结果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6551" y="4170032"/>
            <a:ext cx="1854038" cy="2062103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人工标注：</a:t>
            </a:r>
            <a:r>
              <a:rPr lang="zh-CN" altLang="en-US" dirty="0">
                <a:sym typeface="+mn-ea"/>
              </a:rPr>
              <a:t>提供人工标注任务管理，进度查看。支持</a:t>
            </a:r>
            <a:r>
              <a:rPr lang="en-US" altLang="zh-CN" dirty="0">
                <a:sym typeface="+mn-ea"/>
              </a:rPr>
              <a:t>CT</a:t>
            </a:r>
            <a:r>
              <a:rPr lang="zh-CN" altLang="en-US" dirty="0">
                <a:sym typeface="+mn-ea"/>
              </a:rPr>
              <a:t>影像、图片标注，标注信息可自定义等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94942" y="1108013"/>
            <a:ext cx="1854038" cy="2062103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模型重训：</a:t>
            </a:r>
            <a:r>
              <a:rPr lang="zh-CN" altLang="en-US" dirty="0">
                <a:sym typeface="+mn-ea"/>
              </a:rPr>
              <a:t>支持使用人工标注之后数据集，对支持的算法模型进行重训，并在线查看训练过程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5247" y="4201073"/>
            <a:ext cx="1854038" cy="954107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用户管理：</a:t>
            </a:r>
            <a:r>
              <a:rPr lang="zh-CN" altLang="en-US" dirty="0">
                <a:sym typeface="+mn-ea"/>
              </a:rPr>
              <a:t>对用户进行注册、管理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9" name="直接连接符 18"/>
          <p:cNvCxnSpPr>
            <a:stCxn id="13" idx="2"/>
            <a:endCxn id="35" idx="0"/>
          </p:cNvCxnSpPr>
          <p:nvPr/>
        </p:nvCxnSpPr>
        <p:spPr>
          <a:xfrm>
            <a:off x="3682834" y="2680906"/>
            <a:ext cx="477" cy="928891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2" idx="2"/>
            <a:endCxn id="14" idx="0"/>
          </p:cNvCxnSpPr>
          <p:nvPr/>
        </p:nvCxnSpPr>
        <p:spPr>
          <a:xfrm flipH="1">
            <a:off x="5963570" y="3606916"/>
            <a:ext cx="1" cy="563116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3" y="2086608"/>
            <a:ext cx="2451513" cy="1517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678" y="3604035"/>
            <a:ext cx="2264477" cy="20252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直接连接符 24"/>
          <p:cNvCxnSpPr>
            <a:stCxn id="39" idx="0"/>
            <a:endCxn id="15" idx="2"/>
          </p:cNvCxnSpPr>
          <p:nvPr/>
        </p:nvCxnSpPr>
        <p:spPr>
          <a:xfrm flipH="1" flipV="1">
            <a:off x="8121961" y="3170116"/>
            <a:ext cx="1956" cy="433919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7" idx="2"/>
            <a:endCxn id="6" idx="0"/>
          </p:cNvCxnSpPr>
          <p:nvPr/>
        </p:nvCxnSpPr>
        <p:spPr>
          <a:xfrm flipH="1">
            <a:off x="1317345" y="3604035"/>
            <a:ext cx="1105" cy="531481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422" y="2003415"/>
            <a:ext cx="2269697" cy="15988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直接连接符 27"/>
          <p:cNvCxnSpPr>
            <a:stCxn id="43" idx="2"/>
            <a:endCxn id="16" idx="0"/>
          </p:cNvCxnSpPr>
          <p:nvPr/>
        </p:nvCxnSpPr>
        <p:spPr>
          <a:xfrm flipH="1">
            <a:off x="10272266" y="3602230"/>
            <a:ext cx="2005" cy="598843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0448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32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数据集管理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 视频（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ffmpeg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支持的格式） 数据集创建。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视频创建后，大于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100M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的视频，使用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ffmpeg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抽取关键帧（约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秒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帧）。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小于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100M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的视频，使用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ffmpeg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每秒抽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帧。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图片（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jpg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）数据集创建。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CT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影像数据集创建。  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、支持数据集任务指派。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310515" y="1449070"/>
          <a:ext cx="10611485" cy="5233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629275" imgH="7886700" progId="Paint.Picture">
                  <p:embed/>
                </p:oleObj>
              </mc:Choice>
              <mc:Fallback>
                <p:oleObj name="" r:id="rId1" imgW="5629275" imgH="78867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0515" y="1449070"/>
                        <a:ext cx="10611485" cy="5233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a2b6bef-92a1-4d6e-a070-eb61a2529c50}"/>
</p:tagLst>
</file>

<file path=ppt/tags/tag10.xml><?xml version="1.0" encoding="utf-8"?>
<p:tagLst xmlns:p="http://schemas.openxmlformats.org/presentationml/2006/main">
  <p:tag name="KSO_WM_UNIT_TABLE_BEAUTIFY" val="smartTable{2991701e-4680-4fc6-9322-b77a813b0cad}"/>
</p:tagLst>
</file>

<file path=ppt/tags/tag11.xml><?xml version="1.0" encoding="utf-8"?>
<p:tagLst xmlns:p="http://schemas.openxmlformats.org/presentationml/2006/main">
  <p:tag name="KSO_WM_UNIT_TABLE_BEAUTIFY" val="smartTable{3a2b6bef-92a1-4d6e-a070-eb61a2529c50}"/>
</p:tagLst>
</file>

<file path=ppt/tags/tag2.xml><?xml version="1.0" encoding="utf-8"?>
<p:tagLst xmlns:p="http://schemas.openxmlformats.org/presentationml/2006/main">
  <p:tag name="KSO_WM_UNIT_TABLE_BEAUTIFY" val="smartTable{3a2b6bef-92a1-4d6e-a070-eb61a2529c50}"/>
</p:tagLst>
</file>

<file path=ppt/tags/tag3.xml><?xml version="1.0" encoding="utf-8"?>
<p:tagLst xmlns:p="http://schemas.openxmlformats.org/presentationml/2006/main">
  <p:tag name="KSO_WM_UNIT_TABLE_BEAUTIFY" val="smartTable{eb605aa8-fd03-45bb-afdd-05df9c2a2f1b}"/>
</p:tagLst>
</file>

<file path=ppt/tags/tag4.xml><?xml version="1.0" encoding="utf-8"?>
<p:tagLst xmlns:p="http://schemas.openxmlformats.org/presentationml/2006/main">
  <p:tag name="KSO_WM_UNIT_TABLE_BEAUTIFY" val="smartTable{3a2b6bef-92a1-4d6e-a070-eb61a2529c50}"/>
</p:tagLst>
</file>

<file path=ppt/tags/tag5.xml><?xml version="1.0" encoding="utf-8"?>
<p:tagLst xmlns:p="http://schemas.openxmlformats.org/presentationml/2006/main">
  <p:tag name="KSO_WM_UNIT_TABLE_BEAUTIFY" val="smartTable{3a2b6bef-92a1-4d6e-a070-eb61a2529c50}"/>
</p:tagLst>
</file>

<file path=ppt/tags/tag6.xml><?xml version="1.0" encoding="utf-8"?>
<p:tagLst xmlns:p="http://schemas.openxmlformats.org/presentationml/2006/main">
  <p:tag name="KSO_WM_UNIT_TABLE_BEAUTIFY" val="smartTable{3a2b6bef-92a1-4d6e-a070-eb61a2529c50}"/>
</p:tagLst>
</file>

<file path=ppt/tags/tag7.xml><?xml version="1.0" encoding="utf-8"?>
<p:tagLst xmlns:p="http://schemas.openxmlformats.org/presentationml/2006/main">
  <p:tag name="KSO_WM_UNIT_TABLE_BEAUTIFY" val="smartTable{3a2b6bef-92a1-4d6e-a070-eb61a2529c50}"/>
</p:tagLst>
</file>

<file path=ppt/tags/tag8.xml><?xml version="1.0" encoding="utf-8"?>
<p:tagLst xmlns:p="http://schemas.openxmlformats.org/presentationml/2006/main">
  <p:tag name="KSO_WM_UNIT_TABLE_BEAUTIFY" val="smartTable{3a2b6bef-92a1-4d6e-a070-eb61a2529c50}"/>
</p:tagLst>
</file>

<file path=ppt/tags/tag9.xml><?xml version="1.0" encoding="utf-8"?>
<p:tagLst xmlns:p="http://schemas.openxmlformats.org/presentationml/2006/main">
  <p:tag name="KSO_WM_UNIT_TABLE_BEAUTIFY" val="smartTable{3a2b6bef-92a1-4d6e-a070-eb61a2529c50}"/>
</p:tagLst>
</file>

<file path=ppt/theme/theme1.xml><?xml version="1.0" encoding="utf-8"?>
<a:theme xmlns:a="http://schemas.openxmlformats.org/drawingml/2006/main" name="鹏城实验室胶片模板">
  <a:themeElements>
    <a:clrScheme name="自定义 18">
      <a:dk1>
        <a:srgbClr val="000000"/>
      </a:dk1>
      <a:lt1>
        <a:srgbClr val="FFFFFF"/>
      </a:lt1>
      <a:dk2>
        <a:srgbClr val="0070C0"/>
      </a:dk2>
      <a:lt2>
        <a:srgbClr val="0070C0"/>
      </a:lt2>
      <a:accent1>
        <a:srgbClr val="0070C0"/>
      </a:accent1>
      <a:accent2>
        <a:srgbClr val="08A3ED"/>
      </a:accent2>
      <a:accent3>
        <a:srgbClr val="00A7F3"/>
      </a:accent3>
      <a:accent4>
        <a:srgbClr val="28B5F4"/>
      </a:accent4>
      <a:accent5>
        <a:srgbClr val="4FC2F9"/>
      </a:accent5>
      <a:accent6>
        <a:srgbClr val="80D5F9"/>
      </a:accent6>
      <a:hlink>
        <a:srgbClr val="0070C0"/>
      </a:hlink>
      <a:folHlink>
        <a:srgbClr val="0089D2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B90000">
            <a:lumMod val="60000"/>
            <a:lumOff val="40000"/>
          </a:srgbClr>
        </a:solidFill>
        <a:ln w="25400" cap="flat" cmpd="sng" algn="ctr">
          <a:solidFill>
            <a:srgbClr val="4F81BD">
              <a:shade val="50000"/>
            </a:srgbClr>
          </a:solidFill>
          <a:prstDash val="solid"/>
        </a:ln>
      </a:spPr>
      <a:bodyPr anchor="ctr"/>
      <a:lstStyle>
        <a:defPPr algn="ctr">
          <a:defRPr b="1" kern="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txDef>
      <a:spPr>
        <a:noFill/>
        <a:ln>
          <a:noFill/>
        </a:ln>
      </a:spPr>
      <a:bodyPr vert="horz" wrap="square" lIns="91440" tIns="45720" rIns="91440" bIns="45720" numCol="1" anchor="t" anchorCtr="0" compatLnSpc="1"/>
      <a:lstStyle>
        <a:defPPr>
          <a:buClr>
            <a:srgbClr val="C00000"/>
          </a:buClr>
          <a:buFont typeface="Wingdings" panose="05000000000000000000" pitchFamily="2" charset="2"/>
          <a:buChar char="n"/>
          <a:defRPr lang="zh-CN" altLang="en-US" sz="2000" dirty="0">
            <a:latin typeface="黑体" panose="02010609060101010101" charset="-122"/>
            <a:ea typeface="黑体" panose="02010609060101010101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鹏城实验室胶片模板</Template>
  <TotalTime>0</TotalTime>
  <Words>3509</Words>
  <Application>WPS 演示</Application>
  <PresentationFormat>宽屏</PresentationFormat>
  <Paragraphs>549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29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微软雅黑</vt:lpstr>
      <vt:lpstr>黑体</vt:lpstr>
      <vt:lpstr>Arial Black</vt:lpstr>
      <vt:lpstr>Verdana</vt:lpstr>
      <vt:lpstr>Gulim</vt:lpstr>
      <vt:lpstr>Malgun Gothic</vt:lpstr>
      <vt:lpstr>Arial Unicode MS</vt:lpstr>
      <vt:lpstr>华文楷体</vt:lpstr>
      <vt:lpstr>Cambria Math</vt:lpstr>
      <vt:lpstr>Arial Unicode MS</vt:lpstr>
      <vt:lpstr>等线</vt:lpstr>
      <vt:lpstr>Times New Roman</vt:lpstr>
      <vt:lpstr>鹏城实验室胶片模板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邹安平</cp:lastModifiedBy>
  <cp:revision>1117</cp:revision>
  <dcterms:created xsi:type="dcterms:W3CDTF">2018-09-25T13:58:00Z</dcterms:created>
  <dcterms:modified xsi:type="dcterms:W3CDTF">2020-12-28T09:42:23Z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  <property fmtid="{D5CDD505-2E9C-101B-9397-08002B2CF9AE}" pid="3" name="KSORubyTemplateID">
    <vt:lpwstr>13</vt:lpwstr>
  </property>
</Properties>
</file>